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5"/>
  </p:notesMasterIdLst>
  <p:handoutMasterIdLst>
    <p:handoutMasterId r:id="rId26"/>
  </p:handoutMasterIdLst>
  <p:sldIdLst>
    <p:sldId id="304" r:id="rId3"/>
    <p:sldId id="305" r:id="rId4"/>
    <p:sldId id="306" r:id="rId5"/>
    <p:sldId id="307" r:id="rId6"/>
    <p:sldId id="331" r:id="rId7"/>
    <p:sldId id="330" r:id="rId8"/>
    <p:sldId id="308" r:id="rId9"/>
    <p:sldId id="309" r:id="rId10"/>
    <p:sldId id="310" r:id="rId11"/>
    <p:sldId id="312" r:id="rId12"/>
    <p:sldId id="313" r:id="rId13"/>
    <p:sldId id="315" r:id="rId14"/>
    <p:sldId id="314" r:id="rId15"/>
    <p:sldId id="319" r:id="rId16"/>
    <p:sldId id="332" r:id="rId17"/>
    <p:sldId id="327" r:id="rId18"/>
    <p:sldId id="333" r:id="rId19"/>
    <p:sldId id="334" r:id="rId20"/>
    <p:sldId id="335" r:id="rId21"/>
    <p:sldId id="336" r:id="rId22"/>
    <p:sldId id="317" r:id="rId23"/>
    <p:sldId id="329" r:id="rId24"/>
  </p:sldIdLst>
  <p:sldSz cx="9144000" cy="6858000" type="screen4x3"/>
  <p:notesSz cx="7010400" cy="9296400"/>
  <p:defaultTextStyle>
    <a:defPPr>
      <a:defRPr lang="en-US"/>
    </a:defPPr>
    <a:lvl1pPr marL="0" algn="l" defTabSz="914264" rtl="0" eaLnBrk="1" latinLnBrk="0" hangingPunct="1">
      <a:defRPr sz="1800" kern="1200">
        <a:solidFill>
          <a:schemeClr val="tx1"/>
        </a:solidFill>
        <a:latin typeface="+mn-lt"/>
        <a:ea typeface="+mn-ea"/>
        <a:cs typeface="+mn-cs"/>
      </a:defRPr>
    </a:lvl1pPr>
    <a:lvl2pPr marL="457133" algn="l" defTabSz="914264" rtl="0" eaLnBrk="1" latinLnBrk="0" hangingPunct="1">
      <a:defRPr sz="1800" kern="1200">
        <a:solidFill>
          <a:schemeClr val="tx1"/>
        </a:solidFill>
        <a:latin typeface="+mn-lt"/>
        <a:ea typeface="+mn-ea"/>
        <a:cs typeface="+mn-cs"/>
      </a:defRPr>
    </a:lvl2pPr>
    <a:lvl3pPr marL="914264" algn="l" defTabSz="914264" rtl="0" eaLnBrk="1" latinLnBrk="0" hangingPunct="1">
      <a:defRPr sz="1800" kern="1200">
        <a:solidFill>
          <a:schemeClr val="tx1"/>
        </a:solidFill>
        <a:latin typeface="+mn-lt"/>
        <a:ea typeface="+mn-ea"/>
        <a:cs typeface="+mn-cs"/>
      </a:defRPr>
    </a:lvl3pPr>
    <a:lvl4pPr marL="1371398" algn="l" defTabSz="914264" rtl="0" eaLnBrk="1" latinLnBrk="0" hangingPunct="1">
      <a:defRPr sz="1800" kern="1200">
        <a:solidFill>
          <a:schemeClr val="tx1"/>
        </a:solidFill>
        <a:latin typeface="+mn-lt"/>
        <a:ea typeface="+mn-ea"/>
        <a:cs typeface="+mn-cs"/>
      </a:defRPr>
    </a:lvl4pPr>
    <a:lvl5pPr marL="1828531" algn="l" defTabSz="914264" rtl="0" eaLnBrk="1" latinLnBrk="0" hangingPunct="1">
      <a:defRPr sz="1800" kern="1200">
        <a:solidFill>
          <a:schemeClr val="tx1"/>
        </a:solidFill>
        <a:latin typeface="+mn-lt"/>
        <a:ea typeface="+mn-ea"/>
        <a:cs typeface="+mn-cs"/>
      </a:defRPr>
    </a:lvl5pPr>
    <a:lvl6pPr marL="2285664" algn="l" defTabSz="914264" rtl="0" eaLnBrk="1" latinLnBrk="0" hangingPunct="1">
      <a:defRPr sz="1800" kern="1200">
        <a:solidFill>
          <a:schemeClr val="tx1"/>
        </a:solidFill>
        <a:latin typeface="+mn-lt"/>
        <a:ea typeface="+mn-ea"/>
        <a:cs typeface="+mn-cs"/>
      </a:defRPr>
    </a:lvl6pPr>
    <a:lvl7pPr marL="2742796" algn="l" defTabSz="914264" rtl="0" eaLnBrk="1" latinLnBrk="0" hangingPunct="1">
      <a:defRPr sz="1800" kern="1200">
        <a:solidFill>
          <a:schemeClr val="tx1"/>
        </a:solidFill>
        <a:latin typeface="+mn-lt"/>
        <a:ea typeface="+mn-ea"/>
        <a:cs typeface="+mn-cs"/>
      </a:defRPr>
    </a:lvl7pPr>
    <a:lvl8pPr marL="3199928" algn="l" defTabSz="914264" rtl="0" eaLnBrk="1" latinLnBrk="0" hangingPunct="1">
      <a:defRPr sz="1800" kern="1200">
        <a:solidFill>
          <a:schemeClr val="tx1"/>
        </a:solidFill>
        <a:latin typeface="+mn-lt"/>
        <a:ea typeface="+mn-ea"/>
        <a:cs typeface="+mn-cs"/>
      </a:defRPr>
    </a:lvl8pPr>
    <a:lvl9pPr marL="3657061" algn="l" defTabSz="914264"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CAB"/>
    <a:srgbClr val="ED1C2E"/>
    <a:srgbClr val="FEBE10"/>
    <a:srgbClr val="EDF2F7"/>
    <a:srgbClr val="EAF0F6"/>
    <a:srgbClr val="DCE9F8"/>
    <a:srgbClr val="DEDEDE"/>
    <a:srgbClr val="D5ECFF"/>
    <a:srgbClr val="ECECEC"/>
    <a:srgbClr val="E4E4E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90415" autoAdjust="0"/>
  </p:normalViewPr>
  <p:slideViewPr>
    <p:cSldViewPr snapToGrid="0">
      <p:cViewPr varScale="1">
        <p:scale>
          <a:sx n="83" d="100"/>
          <a:sy n="83" d="100"/>
        </p:scale>
        <p:origin x="-1170" y="-96"/>
      </p:cViewPr>
      <p:guideLst>
        <p:guide orient="horz" pos="2160"/>
        <p:guide pos="2880"/>
      </p:guideLst>
    </p:cSldViewPr>
  </p:slideViewPr>
  <p:notesTextViewPr>
    <p:cViewPr>
      <p:scale>
        <a:sx n="100" d="100"/>
        <a:sy n="100" d="100"/>
      </p:scale>
      <p:origin x="0" y="0"/>
    </p:cViewPr>
  </p:notesTextViewPr>
  <p:notesViewPr>
    <p:cSldViewPr snapToGrid="0">
      <p:cViewPr varScale="1">
        <p:scale>
          <a:sx n="82" d="100"/>
          <a:sy n="82" d="100"/>
        </p:scale>
        <p:origin x="-2016" y="-7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562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40" y="0"/>
            <a:ext cx="3038475" cy="465626"/>
          </a:xfrm>
          <a:prstGeom prst="rect">
            <a:avLst/>
          </a:prstGeom>
        </p:spPr>
        <p:txBody>
          <a:bodyPr vert="horz" lIns="91440" tIns="45720" rIns="91440" bIns="45720" rtlCol="0"/>
          <a:lstStyle>
            <a:lvl1pPr algn="r">
              <a:defRPr sz="1200"/>
            </a:lvl1pPr>
          </a:lstStyle>
          <a:p>
            <a:fld id="{2984FDBD-5A96-4672-B74B-E6C654B909F8}" type="datetimeFigureOut">
              <a:rPr lang="en-US" smtClean="0"/>
              <a:pPr/>
              <a:t>7/19/2012</a:t>
            </a:fld>
            <a:endParaRPr lang="en-US" dirty="0"/>
          </a:p>
        </p:txBody>
      </p:sp>
      <p:sp>
        <p:nvSpPr>
          <p:cNvPr id="4" name="Slide Image Placeholder 3"/>
          <p:cNvSpPr>
            <a:spLocks noGrp="1" noRot="1" noChangeAspect="1"/>
          </p:cNvSpPr>
          <p:nvPr>
            <p:ph type="sldImg" idx="2"/>
          </p:nvPr>
        </p:nvSpPr>
        <p:spPr>
          <a:xfrm>
            <a:off x="1177925" y="695325"/>
            <a:ext cx="4654550" cy="349091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195"/>
            <a:ext cx="5607050" cy="41825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162"/>
            <a:ext cx="3038475" cy="46562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40" y="8829162"/>
            <a:ext cx="3038475" cy="465626"/>
          </a:xfrm>
          <a:prstGeom prst="rect">
            <a:avLst/>
          </a:prstGeom>
        </p:spPr>
        <p:txBody>
          <a:bodyPr vert="horz" lIns="91440" tIns="45720" rIns="91440" bIns="45720" rtlCol="0" anchor="b"/>
          <a:lstStyle>
            <a:lvl1pPr algn="r">
              <a:defRPr sz="1200"/>
            </a:lvl1pPr>
          </a:lstStyle>
          <a:p>
            <a:fld id="{DDD11872-528D-406D-81FC-BB4B79EBC8F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264" rtl="0" eaLnBrk="1" latinLnBrk="0" hangingPunct="1">
      <a:defRPr sz="1100" kern="1200">
        <a:solidFill>
          <a:schemeClr val="tx1"/>
        </a:solidFill>
        <a:latin typeface="+mn-lt"/>
        <a:ea typeface="+mn-ea"/>
        <a:cs typeface="+mn-cs"/>
      </a:defRPr>
    </a:lvl1pPr>
    <a:lvl2pPr marL="457133" algn="l" defTabSz="914264" rtl="0" eaLnBrk="1" latinLnBrk="0" hangingPunct="1">
      <a:defRPr sz="1100" kern="1200">
        <a:solidFill>
          <a:schemeClr val="tx1"/>
        </a:solidFill>
        <a:latin typeface="+mn-lt"/>
        <a:ea typeface="+mn-ea"/>
        <a:cs typeface="+mn-cs"/>
      </a:defRPr>
    </a:lvl2pPr>
    <a:lvl3pPr marL="914264" algn="l" defTabSz="914264" rtl="0" eaLnBrk="1" latinLnBrk="0" hangingPunct="1">
      <a:defRPr sz="1100" kern="1200">
        <a:solidFill>
          <a:schemeClr val="tx1"/>
        </a:solidFill>
        <a:latin typeface="+mn-lt"/>
        <a:ea typeface="+mn-ea"/>
        <a:cs typeface="+mn-cs"/>
      </a:defRPr>
    </a:lvl3pPr>
    <a:lvl4pPr marL="1371398" algn="l" defTabSz="914264" rtl="0" eaLnBrk="1" latinLnBrk="0" hangingPunct="1">
      <a:defRPr sz="1100" kern="1200">
        <a:solidFill>
          <a:schemeClr val="tx1"/>
        </a:solidFill>
        <a:latin typeface="+mn-lt"/>
        <a:ea typeface="+mn-ea"/>
        <a:cs typeface="+mn-cs"/>
      </a:defRPr>
    </a:lvl4pPr>
    <a:lvl5pPr marL="1828531" algn="l" defTabSz="914264" rtl="0" eaLnBrk="1" latinLnBrk="0" hangingPunct="1">
      <a:defRPr sz="1100" kern="1200">
        <a:solidFill>
          <a:schemeClr val="tx1"/>
        </a:solidFill>
        <a:latin typeface="+mn-lt"/>
        <a:ea typeface="+mn-ea"/>
        <a:cs typeface="+mn-cs"/>
      </a:defRPr>
    </a:lvl5pPr>
    <a:lvl6pPr marL="2285664" algn="l" defTabSz="914264" rtl="0" eaLnBrk="1" latinLnBrk="0" hangingPunct="1">
      <a:defRPr sz="1100" kern="1200">
        <a:solidFill>
          <a:schemeClr val="tx1"/>
        </a:solidFill>
        <a:latin typeface="+mn-lt"/>
        <a:ea typeface="+mn-ea"/>
        <a:cs typeface="+mn-cs"/>
      </a:defRPr>
    </a:lvl6pPr>
    <a:lvl7pPr marL="2742796" algn="l" defTabSz="914264" rtl="0" eaLnBrk="1" latinLnBrk="0" hangingPunct="1">
      <a:defRPr sz="1100" kern="1200">
        <a:solidFill>
          <a:schemeClr val="tx1"/>
        </a:solidFill>
        <a:latin typeface="+mn-lt"/>
        <a:ea typeface="+mn-ea"/>
        <a:cs typeface="+mn-cs"/>
      </a:defRPr>
    </a:lvl7pPr>
    <a:lvl8pPr marL="3199928" algn="l" defTabSz="914264" rtl="0" eaLnBrk="1" latinLnBrk="0" hangingPunct="1">
      <a:defRPr sz="1100" kern="1200">
        <a:solidFill>
          <a:schemeClr val="tx1"/>
        </a:solidFill>
        <a:latin typeface="+mn-lt"/>
        <a:ea typeface="+mn-ea"/>
        <a:cs typeface="+mn-cs"/>
      </a:defRPr>
    </a:lvl8pPr>
    <a:lvl9pPr marL="3657061" algn="l" defTabSz="91426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D11872-528D-406D-81FC-BB4B79EBC8F2}"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w="9525"/>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w="9525"/>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D11872-528D-406D-81FC-BB4B79EBC8F2}"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w="9525"/>
        </p:spPr>
        <p:txBody>
          <a:bodyPr/>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103695CA-FC25-47E2-BAC1-9E61B727678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37414" y="4763381"/>
            <a:ext cx="7506586" cy="831273"/>
          </a:xfrm>
        </p:spPr>
        <p:txBody>
          <a:bodyPr/>
          <a:lstStyle>
            <a:lvl1pPr algn="ctr">
              <a:defRPr/>
            </a:lvl1pPr>
          </a:lstStyle>
          <a:p>
            <a:r>
              <a:rPr lang="en-US" smtClean="0"/>
              <a:t>Click to edit Master title style</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09600" y="1905000"/>
            <a:ext cx="7772400" cy="4114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4904" y="0"/>
            <a:ext cx="8229600" cy="81870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33" indent="0">
              <a:buNone/>
              <a:defRPr sz="2000" b="1"/>
            </a:lvl2pPr>
            <a:lvl3pPr marL="914264" indent="0">
              <a:buNone/>
              <a:defRPr sz="1800" b="1"/>
            </a:lvl3pPr>
            <a:lvl4pPr marL="1371398" indent="0">
              <a:buNone/>
              <a:defRPr sz="1700" b="1"/>
            </a:lvl4pPr>
            <a:lvl5pPr marL="1828531" indent="0">
              <a:buNone/>
              <a:defRPr sz="1700" b="1"/>
            </a:lvl5pPr>
            <a:lvl6pPr marL="2285664" indent="0">
              <a:buNone/>
              <a:defRPr sz="1700" b="1"/>
            </a:lvl6pPr>
            <a:lvl7pPr marL="2742796" indent="0">
              <a:buNone/>
              <a:defRPr sz="1700" b="1"/>
            </a:lvl7pPr>
            <a:lvl8pPr marL="3199928" indent="0">
              <a:buNone/>
              <a:defRPr sz="1700" b="1"/>
            </a:lvl8pPr>
            <a:lvl9pPr marL="3657061" indent="0">
              <a:buNone/>
              <a:defRPr sz="1700" b="1"/>
            </a:lvl9pPr>
          </a:lstStyle>
          <a:p>
            <a:pPr lvl="0"/>
            <a:r>
              <a:rPr lang="en-US" dirty="0" smtClean="0"/>
              <a:t>Click to edit Master text styles</a:t>
            </a:r>
          </a:p>
        </p:txBody>
      </p:sp>
      <p:sp>
        <p:nvSpPr>
          <p:cNvPr id="4" name="Content Placeholder 3"/>
          <p:cNvSpPr>
            <a:spLocks noGrp="1"/>
          </p:cNvSpPr>
          <p:nvPr>
            <p:ph sz="half" idx="2"/>
          </p:nvPr>
        </p:nvSpPr>
        <p:spPr>
          <a:xfrm>
            <a:off x="457201" y="2174876"/>
            <a:ext cx="4040188" cy="3951288"/>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4"/>
            <a:ext cx="4041775" cy="639762"/>
          </a:xfrm>
        </p:spPr>
        <p:txBody>
          <a:bodyPr anchor="b"/>
          <a:lstStyle>
            <a:lvl1pPr marL="0" indent="0">
              <a:buNone/>
              <a:defRPr sz="2400" b="1"/>
            </a:lvl1pPr>
            <a:lvl2pPr marL="457133" indent="0">
              <a:buNone/>
              <a:defRPr sz="2000" b="1"/>
            </a:lvl2pPr>
            <a:lvl3pPr marL="914264" indent="0">
              <a:buNone/>
              <a:defRPr sz="1800" b="1"/>
            </a:lvl3pPr>
            <a:lvl4pPr marL="1371398" indent="0">
              <a:buNone/>
              <a:defRPr sz="1700" b="1"/>
            </a:lvl4pPr>
            <a:lvl5pPr marL="1828531" indent="0">
              <a:buNone/>
              <a:defRPr sz="1700" b="1"/>
            </a:lvl5pPr>
            <a:lvl6pPr marL="2285664" indent="0">
              <a:buNone/>
              <a:defRPr sz="1700" b="1"/>
            </a:lvl6pPr>
            <a:lvl7pPr marL="2742796" indent="0">
              <a:buNone/>
              <a:defRPr sz="1700" b="1"/>
            </a:lvl7pPr>
            <a:lvl8pPr marL="3199928" indent="0">
              <a:buNone/>
              <a:defRPr sz="1700" b="1"/>
            </a:lvl8pPr>
            <a:lvl9pPr marL="3657061"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4645026" y="2174876"/>
            <a:ext cx="4041775" cy="3951288"/>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103695CA-FC25-47E2-BAC1-9E61B727678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4904" y="0"/>
            <a:ext cx="8769096" cy="831273"/>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92875"/>
            <a:ext cx="2133600" cy="365125"/>
          </a:xfrm>
          <a:prstGeom prst="rect">
            <a:avLst/>
          </a:prstGeom>
        </p:spPr>
        <p:txBody>
          <a:bodyPr lIns="116363" tIns="58183" rIns="116363" bIns="58183"/>
          <a:lstStyle/>
          <a:p>
            <a:fld id="{07775820-2D38-414C-9D10-9046405E81BB}" type="datetime1">
              <a:rPr lang="en-US" smtClean="0"/>
              <a:pPr/>
              <a:t>7/19/2012</a:t>
            </a:fld>
            <a:endParaRPr lang="en-US" dirty="0"/>
          </a:p>
        </p:txBody>
      </p:sp>
      <p:sp>
        <p:nvSpPr>
          <p:cNvPr id="4" name="Footer Placeholder 3"/>
          <p:cNvSpPr>
            <a:spLocks noGrp="1"/>
          </p:cNvSpPr>
          <p:nvPr>
            <p:ph type="ftr" sz="quarter" idx="11"/>
          </p:nvPr>
        </p:nvSpPr>
        <p:spPr>
          <a:xfrm>
            <a:off x="3124200" y="6492875"/>
            <a:ext cx="2895600" cy="365125"/>
          </a:xfrm>
          <a:prstGeom prst="rect">
            <a:avLst/>
          </a:prstGeom>
        </p:spPr>
        <p:txBody>
          <a:bodyPr lIns="116363" tIns="58183" rIns="116363" bIns="58183"/>
          <a:lstStyle/>
          <a:p>
            <a:endParaRPr lang="en-US" dirty="0"/>
          </a:p>
        </p:txBody>
      </p:sp>
      <p:sp>
        <p:nvSpPr>
          <p:cNvPr id="5" name="Slide Number Placeholder 4"/>
          <p:cNvSpPr>
            <a:spLocks noGrp="1"/>
          </p:cNvSpPr>
          <p:nvPr>
            <p:ph type="sldNum" sz="quarter" idx="12"/>
          </p:nvPr>
        </p:nvSpPr>
        <p:spPr/>
        <p:txBody>
          <a:bodyPr/>
          <a:lstStyle/>
          <a:p>
            <a:fld id="{103695CA-FC25-47E2-BAC1-9E61B727678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4904" y="0"/>
            <a:ext cx="8769096" cy="818706"/>
          </a:xfrm>
        </p:spPr>
        <p:txBody>
          <a:bodyPr anchor="ctr" anchorCtr="0">
            <a:normAutofit/>
          </a:bodyPr>
          <a:lstStyle>
            <a:lvl1pPr algn="l">
              <a:defRPr sz="3300" b="0"/>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1048728"/>
            <a:ext cx="5486400" cy="4114800"/>
          </a:xfrm>
        </p:spPr>
        <p:txBody>
          <a:bodyPr/>
          <a:lstStyle>
            <a:lvl1pPr marL="0" indent="0">
              <a:buNone/>
              <a:defRPr sz="3200"/>
            </a:lvl1pPr>
            <a:lvl2pPr marL="457133" indent="0">
              <a:buNone/>
              <a:defRPr sz="2800"/>
            </a:lvl2pPr>
            <a:lvl3pPr marL="914264" indent="0">
              <a:buNone/>
              <a:defRPr sz="2400"/>
            </a:lvl3pPr>
            <a:lvl4pPr marL="1371398" indent="0">
              <a:buNone/>
              <a:defRPr sz="2000"/>
            </a:lvl4pPr>
            <a:lvl5pPr marL="1828531" indent="0">
              <a:buNone/>
              <a:defRPr sz="2000"/>
            </a:lvl5pPr>
            <a:lvl6pPr marL="2285664" indent="0">
              <a:buNone/>
              <a:defRPr sz="2000"/>
            </a:lvl6pPr>
            <a:lvl7pPr marL="2742796" indent="0">
              <a:buNone/>
              <a:defRPr sz="2000"/>
            </a:lvl7pPr>
            <a:lvl8pPr marL="3199928" indent="0">
              <a:buNone/>
              <a:defRPr sz="2000"/>
            </a:lvl8pPr>
            <a:lvl9pPr marL="3657061" indent="0">
              <a:buNone/>
              <a:defRPr sz="2000"/>
            </a:lvl9pPr>
          </a:lstStyle>
          <a:p>
            <a:endParaRPr lang="en-US" dirty="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133" indent="0">
              <a:buNone/>
              <a:defRPr sz="1100"/>
            </a:lvl2pPr>
            <a:lvl3pPr marL="914264" indent="0">
              <a:buNone/>
              <a:defRPr sz="1000"/>
            </a:lvl3pPr>
            <a:lvl4pPr marL="1371398" indent="0">
              <a:buNone/>
              <a:defRPr sz="800"/>
            </a:lvl4pPr>
            <a:lvl5pPr marL="1828531" indent="0">
              <a:buNone/>
              <a:defRPr sz="800"/>
            </a:lvl5pPr>
            <a:lvl6pPr marL="2285664" indent="0">
              <a:buNone/>
              <a:defRPr sz="800"/>
            </a:lvl6pPr>
            <a:lvl7pPr marL="2742796" indent="0">
              <a:buNone/>
              <a:defRPr sz="800"/>
            </a:lvl7pPr>
            <a:lvl8pPr marL="3199928" indent="0">
              <a:buNone/>
              <a:defRPr sz="800"/>
            </a:lvl8pPr>
            <a:lvl9pPr marL="3657061"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457200" y="6492875"/>
            <a:ext cx="2133600" cy="365125"/>
          </a:xfrm>
          <a:prstGeom prst="rect">
            <a:avLst/>
          </a:prstGeom>
        </p:spPr>
        <p:txBody>
          <a:bodyPr lIns="116363" tIns="58183" rIns="116363" bIns="58183"/>
          <a:lstStyle/>
          <a:p>
            <a:fld id="{85E1E90A-B798-44D8-986D-0F1A3A5CC723}" type="datetime1">
              <a:rPr lang="en-US" smtClean="0"/>
              <a:pPr/>
              <a:t>7/19/2012</a:t>
            </a:fld>
            <a:endParaRPr lang="en-US" dirty="0"/>
          </a:p>
        </p:txBody>
      </p:sp>
      <p:sp>
        <p:nvSpPr>
          <p:cNvPr id="6" name="Footer Placeholder 5"/>
          <p:cNvSpPr>
            <a:spLocks noGrp="1"/>
          </p:cNvSpPr>
          <p:nvPr>
            <p:ph type="ftr" sz="quarter" idx="11"/>
          </p:nvPr>
        </p:nvSpPr>
        <p:spPr>
          <a:xfrm>
            <a:off x="3124200" y="6492875"/>
            <a:ext cx="2895600" cy="365125"/>
          </a:xfrm>
          <a:prstGeom prst="rect">
            <a:avLst/>
          </a:prstGeom>
        </p:spPr>
        <p:txBody>
          <a:bodyPr lIns="116363" tIns="58183" rIns="116363" bIns="58183"/>
          <a:lstStyle/>
          <a:p>
            <a:endParaRPr lang="en-US" dirty="0"/>
          </a:p>
        </p:txBody>
      </p:sp>
      <p:sp>
        <p:nvSpPr>
          <p:cNvPr id="7" name="Slide Number Placeholder 6"/>
          <p:cNvSpPr>
            <a:spLocks noGrp="1"/>
          </p:cNvSpPr>
          <p:nvPr>
            <p:ph type="sldNum" sz="quarter" idx="12"/>
          </p:nvPr>
        </p:nvSpPr>
        <p:spPr/>
        <p:txBody>
          <a:bodyPr/>
          <a:lstStyle/>
          <a:p>
            <a:fld id="{103695CA-FC25-47E2-BAC1-9E61B727678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192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6192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itle 1"/>
          <p:cNvSpPr>
            <a:spLocks noGrp="1"/>
          </p:cNvSpPr>
          <p:nvPr>
            <p:ph type="title"/>
          </p:nvPr>
        </p:nvSpPr>
        <p:spPr>
          <a:xfrm>
            <a:off x="374904" y="0"/>
            <a:ext cx="7773939" cy="861237"/>
          </a:xfrm>
          <a:prstGeom prst="rect">
            <a:avLst/>
          </a:prstGeom>
        </p:spPr>
        <p:txBody>
          <a:bodyPr anchor="ctr" anchorCtr="0">
            <a:normAutofit/>
          </a:bodyPr>
          <a:lstStyle>
            <a:lvl1pPr algn="l">
              <a:defRPr sz="3600" b="1" cap="none" baseline="0"/>
            </a:lvl1pPr>
          </a:lstStyle>
          <a:p>
            <a:r>
              <a:rPr lang="en-US" dirty="0" smtClean="0"/>
              <a:t>Click to edit Master title style</a:t>
            </a:r>
            <a:endParaRPr lang="en-US" dirty="0"/>
          </a:p>
        </p:txBody>
      </p:sp>
      <p:sp>
        <p:nvSpPr>
          <p:cNvPr id="8" name="Text Placeholder 2"/>
          <p:cNvSpPr>
            <a:spLocks noGrp="1"/>
          </p:cNvSpPr>
          <p:nvPr>
            <p:ph type="body" idx="1"/>
          </p:nvPr>
        </p:nvSpPr>
        <p:spPr>
          <a:xfrm>
            <a:off x="827917" y="4944139"/>
            <a:ext cx="7773939" cy="537229"/>
          </a:xfrm>
          <a:prstGeom prst="rect">
            <a:avLst/>
          </a:prstGeom>
        </p:spPr>
        <p:txBody>
          <a:bodyPr lIns="116363" tIns="58183" rIns="116363" bIns="58183" anchor="b"/>
          <a:lstStyle>
            <a:lvl1pPr marL="0" indent="0" algn="ctr">
              <a:buNone/>
              <a:defRPr sz="2800" b="1">
                <a:solidFill>
                  <a:schemeClr val="bg1"/>
                </a:solidFill>
                <a:latin typeface="Arial" pitchFamily="34" charset="0"/>
                <a:cs typeface="Arial" pitchFamily="34" charset="0"/>
              </a:defRPr>
            </a:lvl1pPr>
            <a:lvl2pPr marL="581816" indent="0">
              <a:buNone/>
              <a:defRPr sz="2300">
                <a:solidFill>
                  <a:schemeClr val="tx1">
                    <a:tint val="75000"/>
                  </a:schemeClr>
                </a:solidFill>
              </a:defRPr>
            </a:lvl2pPr>
            <a:lvl3pPr marL="1163632" indent="0">
              <a:buNone/>
              <a:defRPr sz="2000">
                <a:solidFill>
                  <a:schemeClr val="tx1">
                    <a:tint val="75000"/>
                  </a:schemeClr>
                </a:solidFill>
              </a:defRPr>
            </a:lvl3pPr>
            <a:lvl4pPr marL="1745448" indent="0">
              <a:buNone/>
              <a:defRPr sz="1800">
                <a:solidFill>
                  <a:schemeClr val="tx1">
                    <a:tint val="75000"/>
                  </a:schemeClr>
                </a:solidFill>
              </a:defRPr>
            </a:lvl4pPr>
            <a:lvl5pPr marL="2327263" indent="0">
              <a:buNone/>
              <a:defRPr sz="1800">
                <a:solidFill>
                  <a:schemeClr val="tx1">
                    <a:tint val="75000"/>
                  </a:schemeClr>
                </a:solidFill>
              </a:defRPr>
            </a:lvl5pPr>
            <a:lvl6pPr marL="2909079" indent="0">
              <a:buNone/>
              <a:defRPr sz="1800">
                <a:solidFill>
                  <a:schemeClr val="tx1">
                    <a:tint val="75000"/>
                  </a:schemeClr>
                </a:solidFill>
              </a:defRPr>
            </a:lvl6pPr>
            <a:lvl7pPr marL="3490895" indent="0">
              <a:buNone/>
              <a:defRPr sz="1800">
                <a:solidFill>
                  <a:schemeClr val="tx1">
                    <a:tint val="75000"/>
                  </a:schemeClr>
                </a:solidFill>
              </a:defRPr>
            </a:lvl7pPr>
            <a:lvl8pPr marL="4072711" indent="0">
              <a:buNone/>
              <a:defRPr sz="1800">
                <a:solidFill>
                  <a:schemeClr val="tx1">
                    <a:tint val="75000"/>
                  </a:schemeClr>
                </a:solidFill>
              </a:defRPr>
            </a:lvl8pPr>
            <a:lvl9pPr marL="4654527" indent="0">
              <a:buNone/>
              <a:defRPr sz="18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title"/>
          </p:nvPr>
        </p:nvSpPr>
        <p:spPr>
          <a:xfrm>
            <a:off x="374904" y="0"/>
            <a:ext cx="7773939" cy="861237"/>
          </a:xfrm>
          <a:prstGeom prst="rect">
            <a:avLst/>
          </a:prstGeom>
        </p:spPr>
        <p:txBody>
          <a:bodyPr anchor="ctr" anchorCtr="0">
            <a:normAutofit/>
          </a:bodyPr>
          <a:lstStyle>
            <a:lvl1pPr algn="l">
              <a:defRPr sz="3600" b="1" cap="none" baseline="0"/>
            </a:lvl1pPr>
          </a:lstStyle>
          <a:p>
            <a:r>
              <a:rPr lang="en-US" dirty="0" smtClean="0"/>
              <a:t>Click to edit Master title style</a:t>
            </a:r>
            <a:endParaRPr lang="en-US" dirty="0"/>
          </a:p>
        </p:txBody>
      </p:sp>
      <p:sp>
        <p:nvSpPr>
          <p:cNvPr id="8" name="Text Placeholder 2"/>
          <p:cNvSpPr>
            <a:spLocks noGrp="1"/>
          </p:cNvSpPr>
          <p:nvPr>
            <p:ph type="body" idx="1"/>
          </p:nvPr>
        </p:nvSpPr>
        <p:spPr>
          <a:xfrm>
            <a:off x="827917" y="4944139"/>
            <a:ext cx="7773939" cy="537229"/>
          </a:xfrm>
          <a:prstGeom prst="rect">
            <a:avLst/>
          </a:prstGeom>
        </p:spPr>
        <p:txBody>
          <a:bodyPr lIns="116363" tIns="58183" rIns="116363" bIns="58183" anchor="b"/>
          <a:lstStyle>
            <a:lvl1pPr marL="0" indent="0" algn="ctr">
              <a:buNone/>
              <a:defRPr sz="2800" b="1">
                <a:solidFill>
                  <a:schemeClr val="bg1"/>
                </a:solidFill>
                <a:latin typeface="Arial" pitchFamily="34" charset="0"/>
                <a:cs typeface="Arial" pitchFamily="34" charset="0"/>
              </a:defRPr>
            </a:lvl1pPr>
            <a:lvl2pPr marL="581816" indent="0">
              <a:buNone/>
              <a:defRPr sz="2300">
                <a:solidFill>
                  <a:schemeClr val="tx1">
                    <a:tint val="75000"/>
                  </a:schemeClr>
                </a:solidFill>
              </a:defRPr>
            </a:lvl2pPr>
            <a:lvl3pPr marL="1163632" indent="0">
              <a:buNone/>
              <a:defRPr sz="2000">
                <a:solidFill>
                  <a:schemeClr val="tx1">
                    <a:tint val="75000"/>
                  </a:schemeClr>
                </a:solidFill>
              </a:defRPr>
            </a:lvl3pPr>
            <a:lvl4pPr marL="1745448" indent="0">
              <a:buNone/>
              <a:defRPr sz="1800">
                <a:solidFill>
                  <a:schemeClr val="tx1">
                    <a:tint val="75000"/>
                  </a:schemeClr>
                </a:solidFill>
              </a:defRPr>
            </a:lvl4pPr>
            <a:lvl5pPr marL="2327263" indent="0">
              <a:buNone/>
              <a:defRPr sz="1800">
                <a:solidFill>
                  <a:schemeClr val="tx1">
                    <a:tint val="75000"/>
                  </a:schemeClr>
                </a:solidFill>
              </a:defRPr>
            </a:lvl5pPr>
            <a:lvl6pPr marL="2909079" indent="0">
              <a:buNone/>
              <a:defRPr sz="1800">
                <a:solidFill>
                  <a:schemeClr val="tx1">
                    <a:tint val="75000"/>
                  </a:schemeClr>
                </a:solidFill>
              </a:defRPr>
            </a:lvl6pPr>
            <a:lvl7pPr marL="3490895" indent="0">
              <a:buNone/>
              <a:defRPr sz="1800">
                <a:solidFill>
                  <a:schemeClr val="tx1">
                    <a:tint val="75000"/>
                  </a:schemeClr>
                </a:solidFill>
              </a:defRPr>
            </a:lvl7pPr>
            <a:lvl8pPr marL="4072711" indent="0">
              <a:buNone/>
              <a:defRPr sz="1800">
                <a:solidFill>
                  <a:schemeClr val="tx1">
                    <a:tint val="75000"/>
                  </a:schemeClr>
                </a:solidFill>
              </a:defRPr>
            </a:lvl8pPr>
            <a:lvl9pPr marL="4654527" indent="0">
              <a:buNone/>
              <a:defRPr sz="18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5CAB"/>
        </a:solidFill>
        <a:effectLst/>
      </p:bgPr>
    </p:bg>
    <p:spTree>
      <p:nvGrpSpPr>
        <p:cNvPr id="1" name=""/>
        <p:cNvGrpSpPr/>
        <p:nvPr/>
      </p:nvGrpSpPr>
      <p:grpSpPr>
        <a:xfrm>
          <a:off x="0" y="0"/>
          <a:ext cx="0" cy="0"/>
          <a:chOff x="0" y="0"/>
          <a:chExt cx="0" cy="0"/>
        </a:xfrm>
      </p:grpSpPr>
      <p:sp>
        <p:nvSpPr>
          <p:cNvPr id="9" name="Round Diagonal Corner Rectangle 8"/>
          <p:cNvSpPr/>
          <p:nvPr userDrawn="1"/>
        </p:nvSpPr>
        <p:spPr>
          <a:xfrm flipH="1">
            <a:off x="0" y="831274"/>
            <a:ext cx="9144000" cy="5611091"/>
          </a:xfrm>
          <a:prstGeom prst="round2DiagRect">
            <a:avLst>
              <a:gd name="adj1" fmla="val 33910"/>
              <a:gd name="adj2" fmla="val 0"/>
            </a:avLst>
          </a:prstGeom>
          <a:solidFill>
            <a:srgbClr val="ED1C2E"/>
          </a:solidFill>
          <a:ln>
            <a:noFill/>
          </a:ln>
        </p:spPr>
        <p:style>
          <a:lnRef idx="2">
            <a:schemeClr val="accent1">
              <a:shade val="50000"/>
            </a:schemeClr>
          </a:lnRef>
          <a:fillRef idx="1">
            <a:schemeClr val="accent1"/>
          </a:fillRef>
          <a:effectRef idx="0">
            <a:schemeClr val="accent1"/>
          </a:effectRef>
          <a:fontRef idx="minor">
            <a:schemeClr val="lt1"/>
          </a:fontRef>
        </p:style>
        <p:txBody>
          <a:bodyPr lIns="116363" tIns="58183" rIns="116363" bIns="58183" rtlCol="0" anchor="ctr"/>
          <a:lstStyle/>
          <a:p>
            <a:pPr algn="ctr"/>
            <a:endParaRPr lang="en-US" dirty="0"/>
          </a:p>
        </p:txBody>
      </p:sp>
      <p:sp>
        <p:nvSpPr>
          <p:cNvPr id="8" name="Round Diagonal Corner Rectangle 7"/>
          <p:cNvSpPr/>
          <p:nvPr userDrawn="1"/>
        </p:nvSpPr>
        <p:spPr>
          <a:xfrm flipH="1">
            <a:off x="0" y="1042961"/>
            <a:ext cx="9144000" cy="5299364"/>
          </a:xfrm>
          <a:prstGeom prst="round2DiagRect">
            <a:avLst>
              <a:gd name="adj1" fmla="val 40356"/>
              <a:gd name="adj2" fmla="val 0"/>
            </a:avLst>
          </a:prstGeom>
          <a:solidFill>
            <a:srgbClr val="FEBE10"/>
          </a:solidFill>
          <a:ln>
            <a:noFill/>
          </a:ln>
        </p:spPr>
        <p:style>
          <a:lnRef idx="2">
            <a:schemeClr val="accent1">
              <a:shade val="50000"/>
            </a:schemeClr>
          </a:lnRef>
          <a:fillRef idx="1">
            <a:schemeClr val="accent1"/>
          </a:fillRef>
          <a:effectRef idx="0">
            <a:schemeClr val="accent1"/>
          </a:effectRef>
          <a:fontRef idx="minor">
            <a:schemeClr val="lt1"/>
          </a:fontRef>
        </p:style>
        <p:txBody>
          <a:bodyPr lIns="116363" tIns="58183" rIns="116363" bIns="58183" rtlCol="0" anchor="ctr"/>
          <a:lstStyle/>
          <a:p>
            <a:pPr algn="ctr"/>
            <a:endParaRPr lang="en-US" dirty="0"/>
          </a:p>
        </p:txBody>
      </p:sp>
      <p:sp>
        <p:nvSpPr>
          <p:cNvPr id="6" name="Slide Number Placeholder 5"/>
          <p:cNvSpPr>
            <a:spLocks noGrp="1"/>
          </p:cNvSpPr>
          <p:nvPr>
            <p:ph type="sldNum" sz="quarter" idx="4"/>
          </p:nvPr>
        </p:nvSpPr>
        <p:spPr>
          <a:xfrm>
            <a:off x="3505200" y="6492875"/>
            <a:ext cx="2133600" cy="365125"/>
          </a:xfrm>
          <a:prstGeom prst="rect">
            <a:avLst/>
          </a:prstGeom>
        </p:spPr>
        <p:txBody>
          <a:bodyPr vert="horz" lIns="91427" tIns="45713" rIns="91427" bIns="45713" rtlCol="0" anchor="ctr"/>
          <a:lstStyle>
            <a:lvl1pPr algn="ctr">
              <a:defRPr sz="1400" b="1">
                <a:solidFill>
                  <a:schemeClr val="bg1"/>
                </a:solidFill>
                <a:latin typeface="Arial" pitchFamily="34" charset="0"/>
                <a:cs typeface="Arial" pitchFamily="34" charset="0"/>
              </a:defRPr>
            </a:lvl1pPr>
          </a:lstStyle>
          <a:p>
            <a:fld id="{103695CA-FC25-47E2-BAC1-9E61B7276785}" type="slidenum">
              <a:rPr lang="en-US" smtClean="0"/>
              <a:pPr/>
              <a:t>‹#›</a:t>
            </a:fld>
            <a:endParaRPr lang="en-US" dirty="0"/>
          </a:p>
        </p:txBody>
      </p:sp>
      <p:sp>
        <p:nvSpPr>
          <p:cNvPr id="17" name="Rectangle 16"/>
          <p:cNvSpPr/>
          <p:nvPr userDrawn="1"/>
        </p:nvSpPr>
        <p:spPr>
          <a:xfrm>
            <a:off x="0" y="831273"/>
            <a:ext cx="9144000" cy="2018253"/>
          </a:xfrm>
          <a:prstGeom prst="rect">
            <a:avLst/>
          </a:prstGeom>
          <a:solidFill>
            <a:srgbClr val="ED1C2E"/>
          </a:solidFill>
          <a:ln>
            <a:noFill/>
          </a:ln>
        </p:spPr>
        <p:style>
          <a:lnRef idx="2">
            <a:schemeClr val="accent1">
              <a:shade val="50000"/>
            </a:schemeClr>
          </a:lnRef>
          <a:fillRef idx="1">
            <a:schemeClr val="accent1"/>
          </a:fillRef>
          <a:effectRef idx="0">
            <a:schemeClr val="accent1"/>
          </a:effectRef>
          <a:fontRef idx="minor">
            <a:schemeClr val="lt1"/>
          </a:fontRef>
        </p:style>
        <p:txBody>
          <a:bodyPr lIns="116363" tIns="58183" rIns="116363" bIns="58183" rtlCol="0" anchor="ctr"/>
          <a:lstStyle/>
          <a:p>
            <a:pPr algn="ctr"/>
            <a:endParaRPr lang="en-US" dirty="0"/>
          </a:p>
        </p:txBody>
      </p:sp>
      <p:sp>
        <p:nvSpPr>
          <p:cNvPr id="16" name="Rectangle 15"/>
          <p:cNvSpPr/>
          <p:nvPr userDrawn="1"/>
        </p:nvSpPr>
        <p:spPr>
          <a:xfrm>
            <a:off x="0" y="941970"/>
            <a:ext cx="9144000" cy="1748067"/>
          </a:xfrm>
          <a:prstGeom prst="rect">
            <a:avLst/>
          </a:prstGeom>
          <a:solidFill>
            <a:srgbClr val="FEBE10"/>
          </a:solidFill>
          <a:ln>
            <a:noFill/>
          </a:ln>
        </p:spPr>
        <p:style>
          <a:lnRef idx="2">
            <a:schemeClr val="accent1">
              <a:shade val="50000"/>
            </a:schemeClr>
          </a:lnRef>
          <a:fillRef idx="1">
            <a:schemeClr val="accent1"/>
          </a:fillRef>
          <a:effectRef idx="0">
            <a:schemeClr val="accent1"/>
          </a:effectRef>
          <a:fontRef idx="minor">
            <a:schemeClr val="lt1"/>
          </a:fontRef>
        </p:style>
        <p:txBody>
          <a:bodyPr lIns="116363" tIns="58183" rIns="116363" bIns="58183" rtlCol="0" anchor="ctr"/>
          <a:lstStyle/>
          <a:p>
            <a:pPr algn="ctr"/>
            <a:endParaRPr lang="en-US" dirty="0"/>
          </a:p>
        </p:txBody>
      </p:sp>
      <p:sp>
        <p:nvSpPr>
          <p:cNvPr id="2" name="Title Placeholder 1"/>
          <p:cNvSpPr>
            <a:spLocks noGrp="1"/>
          </p:cNvSpPr>
          <p:nvPr>
            <p:ph type="title"/>
          </p:nvPr>
        </p:nvSpPr>
        <p:spPr>
          <a:xfrm>
            <a:off x="457200" y="0"/>
            <a:ext cx="8229600" cy="831273"/>
          </a:xfrm>
          <a:prstGeom prst="rect">
            <a:avLst/>
          </a:prstGeom>
        </p:spPr>
        <p:txBody>
          <a:bodyPr vert="horz" lIns="91427" tIns="45713" rIns="91427" bIns="45713" rtlCol="0" anchor="ctr">
            <a:normAutofit/>
          </a:bodyPr>
          <a:lstStyle/>
          <a:p>
            <a:r>
              <a:rPr lang="en-US" dirty="0" smtClean="0"/>
              <a:t>Click to edit Master title style</a:t>
            </a:r>
            <a:endParaRPr lang="en-US" dirty="0"/>
          </a:p>
        </p:txBody>
      </p:sp>
      <p:sp>
        <p:nvSpPr>
          <p:cNvPr id="18" name="Round Single Corner Rectangle 17"/>
          <p:cNvSpPr/>
          <p:nvPr userDrawn="1"/>
        </p:nvSpPr>
        <p:spPr>
          <a:xfrm rot="10800000">
            <a:off x="-22860" y="1073888"/>
            <a:ext cx="9189720" cy="5156284"/>
          </a:xfrm>
          <a:prstGeom prst="round1Rect">
            <a:avLst>
              <a:gd name="adj" fmla="val 44835"/>
            </a:avLst>
          </a:prstGeom>
          <a:gradFill flip="none" rotWithShape="1">
            <a:gsLst>
              <a:gs pos="0">
                <a:schemeClr val="bg1">
                  <a:lumMod val="95000"/>
                </a:schemeClr>
              </a:gs>
              <a:gs pos="17999">
                <a:schemeClr val="bg2"/>
              </a:gs>
              <a:gs pos="36000">
                <a:schemeClr val="bg1"/>
              </a:gs>
              <a:gs pos="61000">
                <a:schemeClr val="bg1"/>
              </a:gs>
              <a:gs pos="82001">
                <a:schemeClr val="bg2"/>
              </a:gs>
              <a:gs pos="100000">
                <a:schemeClr val="bg1">
                  <a:lumMod val="95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5" descr="615px-Southwest_Airlines_Logo"/>
          <p:cNvPicPr>
            <a:picLocks noChangeAspect="1" noChangeArrowheads="1"/>
          </p:cNvPicPr>
          <p:nvPr userDrawn="1"/>
        </p:nvPicPr>
        <p:blipFill>
          <a:blip r:embed="rId9" cstate="print"/>
          <a:srcRect/>
          <a:stretch>
            <a:fillRect/>
          </a:stretch>
        </p:blipFill>
        <p:spPr bwMode="auto">
          <a:xfrm>
            <a:off x="1" y="5902330"/>
            <a:ext cx="2170545" cy="955670"/>
          </a:xfrm>
          <a:prstGeom prst="rect">
            <a:avLst/>
          </a:prstGeom>
          <a:noFill/>
          <a:ln w="9525">
            <a:noFill/>
            <a:miter lim="800000"/>
            <a:headEnd/>
            <a:tailEnd/>
          </a:ln>
        </p:spPr>
      </p:pic>
      <p:sp>
        <p:nvSpPr>
          <p:cNvPr id="3" name="Text Placeholder 2"/>
          <p:cNvSpPr>
            <a:spLocks noGrp="1"/>
          </p:cNvSpPr>
          <p:nvPr>
            <p:ph type="body" idx="1"/>
          </p:nvPr>
        </p:nvSpPr>
        <p:spPr>
          <a:xfrm>
            <a:off x="457200" y="1057746"/>
            <a:ext cx="8229600" cy="4779818"/>
          </a:xfrm>
          <a:prstGeom prst="rect">
            <a:avLst/>
          </a:prstGeom>
        </p:spPr>
        <p:txBody>
          <a:bodyPr vert="horz" lIns="91427" tIns="45713" rIns="91427" bIns="4571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3" r:id="rId2"/>
    <p:sldLayoutId id="2147483654" r:id="rId3"/>
    <p:sldLayoutId id="2147483657" r:id="rId4"/>
    <p:sldLayoutId id="2147483671" r:id="rId5"/>
    <p:sldLayoutId id="2147483672" r:id="rId6"/>
    <p:sldLayoutId id="2147483674" r:id="rId7"/>
  </p:sldLayoutIdLst>
  <p:hf hdr="0" ftr="0" dt="0"/>
  <p:txStyles>
    <p:titleStyle>
      <a:lvl1pPr algn="l" defTabSz="914264" rtl="0" eaLnBrk="1" latinLnBrk="0" hangingPunct="1">
        <a:spcBef>
          <a:spcPct val="0"/>
        </a:spcBef>
        <a:buNone/>
        <a:defRPr sz="3300" kern="1200">
          <a:solidFill>
            <a:schemeClr val="bg1"/>
          </a:solidFill>
          <a:latin typeface="Arial" pitchFamily="34" charset="0"/>
          <a:ea typeface="+mj-ea"/>
          <a:cs typeface="Arial" pitchFamily="34" charset="0"/>
        </a:defRPr>
      </a:lvl1pPr>
    </p:titleStyle>
    <p:bodyStyle>
      <a:lvl1pPr marL="342850" indent="-342850" algn="l" defTabSz="914264"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841" indent="-285707" algn="l" defTabSz="914264"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2pPr>
      <a:lvl3pPr marL="1142832" indent="-228565" algn="l" defTabSz="914264" rtl="0" eaLnBrk="1" latinLnBrk="0" hangingPunct="1">
        <a:spcBef>
          <a:spcPct val="20000"/>
        </a:spcBef>
        <a:buFont typeface="Arial" pitchFamily="34" charset="0"/>
        <a:buChar char="•"/>
        <a:defRPr sz="1900" kern="1200">
          <a:solidFill>
            <a:schemeClr val="tx1"/>
          </a:solidFill>
          <a:latin typeface="Arial" pitchFamily="34" charset="0"/>
          <a:ea typeface="+mn-ea"/>
          <a:cs typeface="Arial" pitchFamily="34" charset="0"/>
        </a:defRPr>
      </a:lvl3pPr>
      <a:lvl4pPr marL="1599965" indent="-228565" algn="l" defTabSz="914264"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4pPr>
      <a:lvl5pPr marL="2057097" indent="-228565" algn="l" defTabSz="914264"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5pPr>
      <a:lvl6pPr marL="2514230" indent="-228565" algn="l" defTabSz="91426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63" indent="-228565" algn="l" defTabSz="91426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96" indent="-228565" algn="l" defTabSz="9142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27" indent="-228565" algn="l" defTabSz="9142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64" rtl="0" eaLnBrk="1" latinLnBrk="0" hangingPunct="1">
        <a:defRPr sz="1800" kern="1200">
          <a:solidFill>
            <a:schemeClr val="tx1"/>
          </a:solidFill>
          <a:latin typeface="+mn-lt"/>
          <a:ea typeface="+mn-ea"/>
          <a:cs typeface="+mn-cs"/>
        </a:defRPr>
      </a:lvl1pPr>
      <a:lvl2pPr marL="457133" algn="l" defTabSz="914264" rtl="0" eaLnBrk="1" latinLnBrk="0" hangingPunct="1">
        <a:defRPr sz="1800" kern="1200">
          <a:solidFill>
            <a:schemeClr val="tx1"/>
          </a:solidFill>
          <a:latin typeface="+mn-lt"/>
          <a:ea typeface="+mn-ea"/>
          <a:cs typeface="+mn-cs"/>
        </a:defRPr>
      </a:lvl2pPr>
      <a:lvl3pPr marL="914264" algn="l" defTabSz="914264" rtl="0" eaLnBrk="1" latinLnBrk="0" hangingPunct="1">
        <a:defRPr sz="1800" kern="1200">
          <a:solidFill>
            <a:schemeClr val="tx1"/>
          </a:solidFill>
          <a:latin typeface="+mn-lt"/>
          <a:ea typeface="+mn-ea"/>
          <a:cs typeface="+mn-cs"/>
        </a:defRPr>
      </a:lvl3pPr>
      <a:lvl4pPr marL="1371398" algn="l" defTabSz="914264" rtl="0" eaLnBrk="1" latinLnBrk="0" hangingPunct="1">
        <a:defRPr sz="1800" kern="1200">
          <a:solidFill>
            <a:schemeClr val="tx1"/>
          </a:solidFill>
          <a:latin typeface="+mn-lt"/>
          <a:ea typeface="+mn-ea"/>
          <a:cs typeface="+mn-cs"/>
        </a:defRPr>
      </a:lvl4pPr>
      <a:lvl5pPr marL="1828531" algn="l" defTabSz="914264" rtl="0" eaLnBrk="1" latinLnBrk="0" hangingPunct="1">
        <a:defRPr sz="1800" kern="1200">
          <a:solidFill>
            <a:schemeClr val="tx1"/>
          </a:solidFill>
          <a:latin typeface="+mn-lt"/>
          <a:ea typeface="+mn-ea"/>
          <a:cs typeface="+mn-cs"/>
        </a:defRPr>
      </a:lvl5pPr>
      <a:lvl6pPr marL="2285664" algn="l" defTabSz="914264" rtl="0" eaLnBrk="1" latinLnBrk="0" hangingPunct="1">
        <a:defRPr sz="1800" kern="1200">
          <a:solidFill>
            <a:schemeClr val="tx1"/>
          </a:solidFill>
          <a:latin typeface="+mn-lt"/>
          <a:ea typeface="+mn-ea"/>
          <a:cs typeface="+mn-cs"/>
        </a:defRPr>
      </a:lvl6pPr>
      <a:lvl7pPr marL="2742796" algn="l" defTabSz="914264" rtl="0" eaLnBrk="1" latinLnBrk="0" hangingPunct="1">
        <a:defRPr sz="1800" kern="1200">
          <a:solidFill>
            <a:schemeClr val="tx1"/>
          </a:solidFill>
          <a:latin typeface="+mn-lt"/>
          <a:ea typeface="+mn-ea"/>
          <a:cs typeface="+mn-cs"/>
        </a:defRPr>
      </a:lvl7pPr>
      <a:lvl8pPr marL="3199928" algn="l" defTabSz="914264" rtl="0" eaLnBrk="1" latinLnBrk="0" hangingPunct="1">
        <a:defRPr sz="1800" kern="1200">
          <a:solidFill>
            <a:schemeClr val="tx1"/>
          </a:solidFill>
          <a:latin typeface="+mn-lt"/>
          <a:ea typeface="+mn-ea"/>
          <a:cs typeface="+mn-cs"/>
        </a:defRPr>
      </a:lvl8pPr>
      <a:lvl9pPr marL="3657061" algn="l" defTabSz="91426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5CAB"/>
        </a:solidFill>
        <a:effectLst/>
      </p:bgPr>
    </p:bg>
    <p:spTree>
      <p:nvGrpSpPr>
        <p:cNvPr id="1" name=""/>
        <p:cNvGrpSpPr/>
        <p:nvPr/>
      </p:nvGrpSpPr>
      <p:grpSpPr>
        <a:xfrm>
          <a:off x="0" y="0"/>
          <a:ext cx="0" cy="0"/>
          <a:chOff x="0" y="0"/>
          <a:chExt cx="0" cy="0"/>
        </a:xfrm>
      </p:grpSpPr>
      <p:sp>
        <p:nvSpPr>
          <p:cNvPr id="20" name="Title Placeholder 1"/>
          <p:cNvSpPr>
            <a:spLocks noGrp="1"/>
          </p:cNvSpPr>
          <p:nvPr>
            <p:ph type="title"/>
          </p:nvPr>
        </p:nvSpPr>
        <p:spPr>
          <a:xfrm>
            <a:off x="457200" y="0"/>
            <a:ext cx="8229600" cy="831273"/>
          </a:xfrm>
          <a:prstGeom prst="rect">
            <a:avLst/>
          </a:prstGeom>
        </p:spPr>
        <p:txBody>
          <a:bodyPr vert="horz" lIns="91427" tIns="45713" rIns="91427" bIns="45713" rtlCol="0" anchor="ctr">
            <a:normAutofit/>
          </a:bodyPr>
          <a:lstStyle/>
          <a:p>
            <a:r>
              <a:rPr lang="en-US" dirty="0" smtClean="0"/>
              <a:t>Click to edit Master title style</a:t>
            </a:r>
            <a:endParaRPr lang="en-US" dirty="0"/>
          </a:p>
        </p:txBody>
      </p:sp>
      <p:pic>
        <p:nvPicPr>
          <p:cNvPr id="39" name="Picture 38" descr="SWA.bmp"/>
          <p:cNvPicPr>
            <a:picLocks noChangeAspect="1"/>
          </p:cNvPicPr>
          <p:nvPr userDrawn="1"/>
        </p:nvPicPr>
        <p:blipFill>
          <a:blip r:embed="rId6" cstate="print"/>
          <a:stretch>
            <a:fillRect/>
          </a:stretch>
        </p:blipFill>
        <p:spPr>
          <a:xfrm>
            <a:off x="0" y="884717"/>
            <a:ext cx="9144000" cy="565652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7" r:id="rId2"/>
    <p:sldLayoutId id="2147483669" r:id="rId3"/>
    <p:sldLayoutId id="2147483673" r:id="rId4"/>
  </p:sldLayoutIdLst>
  <p:hf hdr="0" ftr="0" dt="0"/>
  <p:txStyles>
    <p:titleStyle>
      <a:lvl1pPr algn="l" defTabSz="1163632" rtl="0" eaLnBrk="1" latinLnBrk="0" hangingPunct="1">
        <a:spcBef>
          <a:spcPct val="0"/>
        </a:spcBef>
        <a:buNone/>
        <a:defRPr sz="3600" b="1" kern="1200">
          <a:solidFill>
            <a:schemeClr val="bg1"/>
          </a:solidFill>
          <a:latin typeface="Arial" pitchFamily="34" charset="0"/>
          <a:ea typeface="+mj-ea"/>
          <a:cs typeface="Arial" pitchFamily="34" charset="0"/>
        </a:defRPr>
      </a:lvl1pPr>
    </p:titleStyle>
    <p:bodyStyle>
      <a:lvl1pPr marL="436362" indent="-436362" algn="l" defTabSz="1163632" rtl="0" eaLnBrk="1" latinLnBrk="0" hangingPunct="1">
        <a:spcBef>
          <a:spcPct val="20000"/>
        </a:spcBef>
        <a:buFont typeface="Arial" pitchFamily="34" charset="0"/>
        <a:buChar char="•"/>
        <a:defRPr sz="4100" kern="1200">
          <a:solidFill>
            <a:schemeClr val="tx1"/>
          </a:solidFill>
          <a:latin typeface="+mn-lt"/>
          <a:ea typeface="+mn-ea"/>
          <a:cs typeface="+mn-cs"/>
        </a:defRPr>
      </a:lvl1pPr>
      <a:lvl2pPr marL="945451" indent="-363635" algn="l" defTabSz="1163632" rtl="0" eaLnBrk="1" latinLnBrk="0" hangingPunct="1">
        <a:spcBef>
          <a:spcPct val="20000"/>
        </a:spcBef>
        <a:buFont typeface="Arial" pitchFamily="34" charset="0"/>
        <a:buChar char="–"/>
        <a:defRPr sz="3600" kern="1200">
          <a:solidFill>
            <a:schemeClr val="tx1"/>
          </a:solidFill>
          <a:latin typeface="+mn-lt"/>
          <a:ea typeface="+mn-ea"/>
          <a:cs typeface="+mn-cs"/>
        </a:defRPr>
      </a:lvl2pPr>
      <a:lvl3pPr marL="1454541" indent="-290909" algn="l" defTabSz="1163632" rtl="0" eaLnBrk="1" latinLnBrk="0" hangingPunct="1">
        <a:spcBef>
          <a:spcPct val="20000"/>
        </a:spcBef>
        <a:buFont typeface="Arial" pitchFamily="34" charset="0"/>
        <a:buChar char="•"/>
        <a:defRPr sz="3100" kern="1200">
          <a:solidFill>
            <a:schemeClr val="tx1"/>
          </a:solidFill>
          <a:latin typeface="+mn-lt"/>
          <a:ea typeface="+mn-ea"/>
          <a:cs typeface="+mn-cs"/>
        </a:defRPr>
      </a:lvl3pPr>
      <a:lvl4pPr marL="2036354"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618170"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99988"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81804"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63620"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945436" indent="-290909" algn="l" defTabSz="1163632"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163632" rtl="0" eaLnBrk="1" latinLnBrk="0" hangingPunct="1">
        <a:defRPr sz="2300" kern="1200">
          <a:solidFill>
            <a:schemeClr val="tx1"/>
          </a:solidFill>
          <a:latin typeface="+mn-lt"/>
          <a:ea typeface="+mn-ea"/>
          <a:cs typeface="+mn-cs"/>
        </a:defRPr>
      </a:lvl1pPr>
      <a:lvl2pPr marL="581816" algn="l" defTabSz="1163632" rtl="0" eaLnBrk="1" latinLnBrk="0" hangingPunct="1">
        <a:defRPr sz="2300" kern="1200">
          <a:solidFill>
            <a:schemeClr val="tx1"/>
          </a:solidFill>
          <a:latin typeface="+mn-lt"/>
          <a:ea typeface="+mn-ea"/>
          <a:cs typeface="+mn-cs"/>
        </a:defRPr>
      </a:lvl2pPr>
      <a:lvl3pPr marL="1163632" algn="l" defTabSz="1163632" rtl="0" eaLnBrk="1" latinLnBrk="0" hangingPunct="1">
        <a:defRPr sz="2300" kern="1200">
          <a:solidFill>
            <a:schemeClr val="tx1"/>
          </a:solidFill>
          <a:latin typeface="+mn-lt"/>
          <a:ea typeface="+mn-ea"/>
          <a:cs typeface="+mn-cs"/>
        </a:defRPr>
      </a:lvl3pPr>
      <a:lvl4pPr marL="1745448" algn="l" defTabSz="1163632" rtl="0" eaLnBrk="1" latinLnBrk="0" hangingPunct="1">
        <a:defRPr sz="2300" kern="1200">
          <a:solidFill>
            <a:schemeClr val="tx1"/>
          </a:solidFill>
          <a:latin typeface="+mn-lt"/>
          <a:ea typeface="+mn-ea"/>
          <a:cs typeface="+mn-cs"/>
        </a:defRPr>
      </a:lvl4pPr>
      <a:lvl5pPr marL="2327263" algn="l" defTabSz="1163632" rtl="0" eaLnBrk="1" latinLnBrk="0" hangingPunct="1">
        <a:defRPr sz="2300" kern="1200">
          <a:solidFill>
            <a:schemeClr val="tx1"/>
          </a:solidFill>
          <a:latin typeface="+mn-lt"/>
          <a:ea typeface="+mn-ea"/>
          <a:cs typeface="+mn-cs"/>
        </a:defRPr>
      </a:lvl5pPr>
      <a:lvl6pPr marL="2909079" algn="l" defTabSz="1163632" rtl="0" eaLnBrk="1" latinLnBrk="0" hangingPunct="1">
        <a:defRPr sz="2300" kern="1200">
          <a:solidFill>
            <a:schemeClr val="tx1"/>
          </a:solidFill>
          <a:latin typeface="+mn-lt"/>
          <a:ea typeface="+mn-ea"/>
          <a:cs typeface="+mn-cs"/>
        </a:defRPr>
      </a:lvl6pPr>
      <a:lvl7pPr marL="3490895" algn="l" defTabSz="1163632" rtl="0" eaLnBrk="1" latinLnBrk="0" hangingPunct="1">
        <a:defRPr sz="2300" kern="1200">
          <a:solidFill>
            <a:schemeClr val="tx1"/>
          </a:solidFill>
          <a:latin typeface="+mn-lt"/>
          <a:ea typeface="+mn-ea"/>
          <a:cs typeface="+mn-cs"/>
        </a:defRPr>
      </a:lvl7pPr>
      <a:lvl8pPr marL="4072711" algn="l" defTabSz="1163632" rtl="0" eaLnBrk="1" latinLnBrk="0" hangingPunct="1">
        <a:defRPr sz="2300" kern="1200">
          <a:solidFill>
            <a:schemeClr val="tx1"/>
          </a:solidFill>
          <a:latin typeface="+mn-lt"/>
          <a:ea typeface="+mn-ea"/>
          <a:cs typeface="+mn-cs"/>
        </a:defRPr>
      </a:lvl8pPr>
      <a:lvl9pPr marL="4654527" algn="l" defTabSz="1163632"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7.vml"/><Relationship Id="rId4" Type="http://schemas.openxmlformats.org/officeDocument/2006/relationships/oleObject" Target="file:///\\disk23\finance-shared\cobra\2012\Laura\Laura%20-%202Q12%20charts%20-%20MSM.xlsx!S9%20Costs-Qtr!R2C1:R16C10"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8.vml"/><Relationship Id="rId4" Type="http://schemas.openxmlformats.org/officeDocument/2006/relationships/oleObject" Target="file:///\\disk23\finance-shared\cobra\2012\Laura\Laura%20-%202Q12%20charts%20-%20MSM.xlsx!S10%20CASM-Qtr!R3C1:R14C8"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9.vml"/><Relationship Id="rId4" Type="http://schemas.openxmlformats.org/officeDocument/2006/relationships/oleObject" Target="file:///\\disk23\finance-shared\cobra\2012\Laura\Laura%20-%202Q12%20charts%20-%20MSM.xlsx!S12%20Benefits!R3C1:R6C9"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file:///\\disk23\finance-shared\cobra\2012\Laura\Laura%20-%202Q12%20charts%20-%20MSM.xlsx!S17%20Fleet!R3C2:R21C17" TargetMode="External"/><Relationship Id="rId2" Type="http://schemas.openxmlformats.org/officeDocument/2006/relationships/slideLayout" Target="../slideLayouts/slideLayout3.xml"/><Relationship Id="rId1" Type="http://schemas.openxmlformats.org/officeDocument/2006/relationships/vmlDrawing" Target="../drawings/vmlDrawing10.v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file:///\\disk23\finance-shared\cobra\2012\Laura\Laura%20-%202Q12%20charts%20-%20MSM.xlsx!S14%20ROIC!R6C1:R21C6" TargetMode="External"/><Relationship Id="rId2" Type="http://schemas.openxmlformats.org/officeDocument/2006/relationships/slideLayout" Target="../slideLayouts/slideLayout3.xml"/><Relationship Id="rId1" Type="http://schemas.openxmlformats.org/officeDocument/2006/relationships/vmlDrawing" Target="../drawings/vmlDrawing11.v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file:///\\disk23\finance-shared\cobra\2012\Laura\Laura%20-%202Q12%20charts%20-%20MSM.xlsx!S4%20Results-Qtr!R4C1:R9C4"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file:///\\disk23\finance-shared\cobra\2012\Laura\Laura%20-%202Q12%20charts%20-%20MSM.xlsx!S5%20NI&amp;OI-Qtr!%5bLaura%20-%202Q12%20charts%20-%20MSM.xlsx%5dS5%20NI&amp;OI-Qtr%20Chart%201"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oleObject" Target="file:///\\disk23\finance-shared\cobra\2012\Laura\Laura%20-%202Q12%20charts%20-%20MSM.xlsx!S5%20NI&amp;OI-Qtr!%5bLaura%20-%202Q12%20charts%20-%20MSM.xlsx%5dS5%20NI&amp;OI-Qtr%20Chart%202" TargetMode="External"/></Relationships>
</file>

<file path=ppt/slides/_rels/slide6.xml.rels><?xml version="1.0" encoding="UTF-8" standalone="yes"?>
<Relationships xmlns="http://schemas.openxmlformats.org/package/2006/relationships"><Relationship Id="rId3" Type="http://schemas.openxmlformats.org/officeDocument/2006/relationships/oleObject" Target="file:///D:\Laura%20-%202Q12%20charts%20-%20MSM.xlsx!S7%20Rev-Qtr!R14C1:R23C9" TargetMode="External"/><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oleObject" Target="file:///\\disk23\finance-shared\cobra\2012\Laura\Laura%20-%202Q12%20charts%20-%20MSM.xlsx!S7%20Rev-Qtr%20(2)!R5C1:R14C9" TargetMode="External"/><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oleObject" Target="file:///\\disk23\finance-shared\cobra\2012\Laura\Laura%20-%202Q12%20charts%20-%20MSM.xlsx!S8%20RevStat-Qtr!R2C1:R14C7"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6000" dirty="0" smtClean="0">
                <a:latin typeface="Arial" charset="0"/>
              </a:rPr>
              <a:t>Second Quarter 2012</a:t>
            </a:r>
            <a:endParaRPr lang="en-US" dirty="0">
              <a:latin typeface="Arial" charset="0"/>
            </a:endParaRPr>
          </a:p>
        </p:txBody>
      </p:sp>
      <p:sp>
        <p:nvSpPr>
          <p:cNvPr id="3" name="Text Placeholder 2"/>
          <p:cNvSpPr>
            <a:spLocks noGrp="1"/>
          </p:cNvSpPr>
          <p:nvPr>
            <p:ph type="body" idx="1"/>
          </p:nvPr>
        </p:nvSpPr>
        <p:spPr>
          <a:xfrm>
            <a:off x="0" y="5463521"/>
            <a:ext cx="9144000" cy="537229"/>
          </a:xfrm>
        </p:spPr>
        <p:txBody>
          <a:bodyPr/>
          <a:lstStyle/>
          <a:p>
            <a:r>
              <a:rPr lang="en-US" dirty="0" smtClean="0"/>
              <a:t>July 19, 2012</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4904" y="0"/>
            <a:ext cx="8769096" cy="890649"/>
          </a:xfrm>
        </p:spPr>
        <p:txBody>
          <a:bodyPr>
            <a:normAutofit/>
          </a:bodyPr>
          <a:lstStyle/>
          <a:p>
            <a:r>
              <a:rPr lang="en-US" dirty="0" smtClean="0"/>
              <a:t>Operating Costs</a:t>
            </a:r>
            <a:br>
              <a:rPr lang="en-US" dirty="0" smtClean="0"/>
            </a:br>
            <a:r>
              <a:rPr lang="en-US" sz="1600" dirty="0" smtClean="0"/>
              <a:t>(Combined, in millions)</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10</a:t>
            </a:fld>
            <a:endParaRPr lang="en-US" dirty="0"/>
          </a:p>
        </p:txBody>
      </p:sp>
      <p:graphicFrame>
        <p:nvGraphicFramePr>
          <p:cNvPr id="37893" name="Object 5"/>
          <p:cNvGraphicFramePr>
            <a:graphicFrameLocks noChangeAspect="1"/>
          </p:cNvGraphicFramePr>
          <p:nvPr/>
        </p:nvGraphicFramePr>
        <p:xfrm>
          <a:off x="355928" y="1540193"/>
          <a:ext cx="8432145" cy="3386137"/>
        </p:xfrm>
        <a:graphic>
          <a:graphicData uri="http://schemas.openxmlformats.org/presentationml/2006/ole">
            <p:oleObj spid="_x0000_s37893" name="Worksheet" r:id="rId4" imgW="6048327" imgH="2429018" progId="Excel.Sheet.8">
              <p:link updateAutomatic="1"/>
            </p:oleObj>
          </a:graphicData>
        </a:graphic>
      </p:graphicFrame>
      <p:sp>
        <p:nvSpPr>
          <p:cNvPr id="7" name="TextBox 6"/>
          <p:cNvSpPr txBox="1"/>
          <p:nvPr/>
        </p:nvSpPr>
        <p:spPr>
          <a:xfrm>
            <a:off x="320040" y="1353995"/>
            <a:ext cx="868680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74904" y="0"/>
            <a:ext cx="8769096" cy="878774"/>
          </a:xfrm>
        </p:spPr>
        <p:txBody>
          <a:bodyPr>
            <a:normAutofit fontScale="90000"/>
          </a:bodyPr>
          <a:lstStyle/>
          <a:p>
            <a:r>
              <a:rPr lang="en-US" sz="3600" dirty="0" smtClean="0"/>
              <a:t>CASM</a:t>
            </a:r>
            <a:r>
              <a:rPr lang="en-US" dirty="0" smtClean="0"/>
              <a:t> (Unit Costs)</a:t>
            </a:r>
            <a:br>
              <a:rPr lang="en-US" dirty="0" smtClean="0"/>
            </a:br>
            <a:r>
              <a:rPr lang="en-US" sz="1800" dirty="0" smtClean="0"/>
              <a:t>(Combined, in cents)</a:t>
            </a:r>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11</a:t>
            </a:fld>
            <a:endParaRPr lang="en-US" dirty="0"/>
          </a:p>
        </p:txBody>
      </p:sp>
      <p:sp>
        <p:nvSpPr>
          <p:cNvPr id="6" name="TextBox 5"/>
          <p:cNvSpPr txBox="1"/>
          <p:nvPr/>
        </p:nvSpPr>
        <p:spPr>
          <a:xfrm>
            <a:off x="285750" y="1273985"/>
            <a:ext cx="868680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graphicFrame>
        <p:nvGraphicFramePr>
          <p:cNvPr id="35846" name="Object 6"/>
          <p:cNvGraphicFramePr>
            <a:graphicFrameLocks noChangeAspect="1"/>
          </p:cNvGraphicFramePr>
          <p:nvPr/>
        </p:nvGraphicFramePr>
        <p:xfrm>
          <a:off x="489584" y="1583054"/>
          <a:ext cx="8324974" cy="4006216"/>
        </p:xfrm>
        <a:graphic>
          <a:graphicData uri="http://schemas.openxmlformats.org/presentationml/2006/ole">
            <p:oleObj spid="_x0000_s35846" name="Worksheet" r:id="rId4" imgW="5581555" imgH="2686193" progId="Excel.Sheet.8">
              <p:link updateAutomatic="1"/>
            </p:oleObj>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ChangeArrowheads="1"/>
          </p:cNvSpPr>
          <p:nvPr/>
        </p:nvSpPr>
        <p:spPr bwMode="auto">
          <a:xfrm>
            <a:off x="560070" y="1085850"/>
            <a:ext cx="8343900" cy="4755148"/>
          </a:xfrm>
          <a:prstGeom prst="rect">
            <a:avLst/>
          </a:prstGeom>
          <a:noFill/>
          <a:ln w="12700">
            <a:noFill/>
            <a:miter lim="800000"/>
            <a:headEnd/>
            <a:tailEnd/>
          </a:ln>
        </p:spPr>
        <p:txBody>
          <a:bodyPr wrap="square">
            <a:spAutoFit/>
          </a:bodyPr>
          <a:lstStyle/>
          <a:p>
            <a:pPr eaLnBrk="0" hangingPunct="0">
              <a:spcBef>
                <a:spcPts val="600"/>
              </a:spcBef>
              <a:buFont typeface="Wingdings" pitchFamily="2" charset="2"/>
              <a:buChar char="Q"/>
            </a:pPr>
            <a:r>
              <a:rPr lang="en-US" sz="2400" b="0" dirty="0" smtClean="0">
                <a:solidFill>
                  <a:srgbClr val="000000"/>
                </a:solidFill>
              </a:rPr>
              <a:t> </a:t>
            </a:r>
            <a:r>
              <a:rPr lang="en-US" sz="2400" b="0" dirty="0" smtClean="0">
                <a:solidFill>
                  <a:srgbClr val="000000"/>
                </a:solidFill>
                <a:latin typeface="Arial" charset="0"/>
              </a:rPr>
              <a:t>Average hedged fuel price, including fuel taxes, of $</a:t>
            </a:r>
            <a:r>
              <a:rPr lang="en-US" sz="2400" dirty="0" smtClean="0">
                <a:solidFill>
                  <a:srgbClr val="000000"/>
                </a:solidFill>
                <a:latin typeface="Arial" charset="0"/>
              </a:rPr>
              <a:t>3.22</a:t>
            </a:r>
            <a:r>
              <a:rPr lang="en-US" sz="2400" b="0" dirty="0" smtClean="0">
                <a:solidFill>
                  <a:srgbClr val="000000"/>
                </a:solidFill>
                <a:latin typeface="Arial" charset="0"/>
              </a:rPr>
              <a:t> per gallon </a:t>
            </a:r>
            <a:r>
              <a:rPr lang="en-US" sz="2400" b="0" dirty="0" err="1" smtClean="0">
                <a:solidFill>
                  <a:srgbClr val="000000"/>
                </a:solidFill>
                <a:latin typeface="Arial" charset="0"/>
              </a:rPr>
              <a:t>vs</a:t>
            </a:r>
            <a:r>
              <a:rPr lang="en-US" sz="2400" b="0" dirty="0" smtClean="0">
                <a:solidFill>
                  <a:srgbClr val="000000"/>
                </a:solidFill>
                <a:latin typeface="Arial" charset="0"/>
              </a:rPr>
              <a:t> $3.28 in 2Q11, down 1.8% and $3.44 in 1Q12, </a:t>
            </a:r>
            <a:r>
              <a:rPr lang="en-US" sz="2400" dirty="0" smtClean="0">
                <a:solidFill>
                  <a:srgbClr val="000000"/>
                </a:solidFill>
                <a:latin typeface="Arial" charset="0"/>
              </a:rPr>
              <a:t>down</a:t>
            </a:r>
            <a:r>
              <a:rPr lang="en-US" sz="2400" b="0" dirty="0" smtClean="0">
                <a:solidFill>
                  <a:srgbClr val="000000"/>
                </a:solidFill>
                <a:latin typeface="Arial" charset="0"/>
              </a:rPr>
              <a:t> </a:t>
            </a:r>
            <a:r>
              <a:rPr lang="en-US" sz="2400" b="0" dirty="0" smtClean="0">
                <a:solidFill>
                  <a:srgbClr val="000000"/>
                </a:solidFill>
                <a:latin typeface="Arial" charset="0"/>
              </a:rPr>
              <a:t>6.4%</a:t>
            </a:r>
            <a:endParaRPr lang="en-US" sz="2400" b="0" dirty="0" smtClean="0">
              <a:solidFill>
                <a:srgbClr val="000000"/>
              </a:solidFill>
              <a:latin typeface="Arial" charset="0"/>
            </a:endParaRPr>
          </a:p>
          <a:p>
            <a:pPr eaLnBrk="0" hangingPunct="0">
              <a:spcBef>
                <a:spcPts val="600"/>
              </a:spcBef>
              <a:buFont typeface="Wingdings" pitchFamily="2" charset="2"/>
              <a:buChar char="Q"/>
            </a:pPr>
            <a:r>
              <a:rPr lang="en-US" sz="2400" dirty="0" smtClean="0">
                <a:solidFill>
                  <a:srgbClr val="000000"/>
                </a:solidFill>
                <a:latin typeface="Arial" charset="0"/>
              </a:rPr>
              <a:t> </a:t>
            </a:r>
            <a:r>
              <a:rPr lang="en-US" sz="2400" dirty="0" smtClean="0">
                <a:solidFill>
                  <a:srgbClr val="000000"/>
                </a:solidFill>
                <a:latin typeface="Arial" charset="0"/>
              </a:rPr>
              <a:t>2Q12 </a:t>
            </a:r>
            <a:r>
              <a:rPr lang="en-US" sz="2400" dirty="0" err="1" smtClean="0">
                <a:solidFill>
                  <a:srgbClr val="000000"/>
                </a:solidFill>
                <a:latin typeface="Arial" charset="0"/>
              </a:rPr>
              <a:t>unhedged</a:t>
            </a:r>
            <a:r>
              <a:rPr lang="en-US" sz="2400" dirty="0" smtClean="0">
                <a:solidFill>
                  <a:srgbClr val="000000"/>
                </a:solidFill>
                <a:latin typeface="Arial" charset="0"/>
              </a:rPr>
              <a:t> price was $3.18 per </a:t>
            </a:r>
            <a:r>
              <a:rPr lang="en-US" sz="2400" dirty="0" smtClean="0">
                <a:solidFill>
                  <a:srgbClr val="000000"/>
                </a:solidFill>
                <a:latin typeface="Arial" charset="0"/>
              </a:rPr>
              <a:t>gallon</a:t>
            </a:r>
          </a:p>
          <a:p>
            <a:pPr eaLnBrk="0" hangingPunct="0">
              <a:spcBef>
                <a:spcPts val="600"/>
              </a:spcBef>
              <a:buFont typeface="Wingdings" pitchFamily="2" charset="2"/>
              <a:buChar char="Q"/>
            </a:pPr>
            <a:r>
              <a:rPr lang="en-US" sz="2400" dirty="0" smtClean="0">
                <a:solidFill>
                  <a:srgbClr val="000000"/>
                </a:solidFill>
                <a:latin typeface="Arial" charset="0"/>
              </a:rPr>
              <a:t> </a:t>
            </a:r>
            <a:r>
              <a:rPr lang="en-US" sz="2400" dirty="0" smtClean="0">
                <a:solidFill>
                  <a:srgbClr val="000000"/>
                </a:solidFill>
                <a:latin typeface="Arial" charset="0"/>
              </a:rPr>
              <a:t>2Q12 fuel expense at 2Q11 fuel price of $3.28 would have been approx. $30 million higher, which would have resulted in a Net Income, ex special items, of approx. $258M ($15M lower)</a:t>
            </a:r>
            <a:endParaRPr lang="en-US" sz="2400" dirty="0" smtClean="0">
              <a:solidFill>
                <a:srgbClr val="000000"/>
              </a:solidFill>
              <a:latin typeface="Arial" charset="0"/>
            </a:endParaRPr>
          </a:p>
          <a:p>
            <a:pPr eaLnBrk="0" hangingPunct="0">
              <a:spcBef>
                <a:spcPts val="600"/>
              </a:spcBef>
              <a:buFont typeface="Wingdings" pitchFamily="2" charset="2"/>
              <a:buChar char="Q"/>
            </a:pPr>
            <a:r>
              <a:rPr lang="en-US" sz="2400" dirty="0" smtClean="0">
                <a:solidFill>
                  <a:srgbClr val="000000"/>
                </a:solidFill>
                <a:latin typeface="Arial" charset="0"/>
              </a:rPr>
              <a:t> </a:t>
            </a:r>
            <a:r>
              <a:rPr lang="en-US" sz="2400" b="0" dirty="0" smtClean="0">
                <a:solidFill>
                  <a:srgbClr val="000000"/>
                </a:solidFill>
                <a:latin typeface="Arial" charset="0"/>
              </a:rPr>
              <a:t>2Q12 </a:t>
            </a:r>
            <a:r>
              <a:rPr lang="en-US" sz="2400" b="0" dirty="0" smtClean="0">
                <a:solidFill>
                  <a:srgbClr val="000000"/>
                </a:solidFill>
                <a:latin typeface="Arial" charset="0"/>
              </a:rPr>
              <a:t>fuel expense at 1Q12 fuel price of $3.44 would have been approx. $</a:t>
            </a:r>
            <a:r>
              <a:rPr lang="en-US" sz="2400" dirty="0" smtClean="0">
                <a:solidFill>
                  <a:srgbClr val="000000"/>
                </a:solidFill>
                <a:latin typeface="Arial" charset="0"/>
              </a:rPr>
              <a:t>100</a:t>
            </a:r>
            <a:r>
              <a:rPr lang="en-US" sz="2400" b="0" dirty="0" smtClean="0">
                <a:solidFill>
                  <a:srgbClr val="000000"/>
                </a:solidFill>
                <a:latin typeface="Arial" charset="0"/>
              </a:rPr>
              <a:t> million higher; which would have resulted in Net </a:t>
            </a:r>
            <a:r>
              <a:rPr lang="en-US" sz="2400" dirty="0" smtClean="0">
                <a:solidFill>
                  <a:srgbClr val="000000"/>
                </a:solidFill>
                <a:latin typeface="Arial" charset="0"/>
              </a:rPr>
              <a:t>Income, ex special items, of approx. $220M ($53M lower)</a:t>
            </a:r>
            <a:endParaRPr lang="en-US" sz="2400" b="0" dirty="0" smtClean="0">
              <a:solidFill>
                <a:srgbClr val="000000"/>
              </a:solidFill>
              <a:latin typeface="Arial" charset="0"/>
            </a:endParaRPr>
          </a:p>
        </p:txBody>
      </p:sp>
      <p:sp>
        <p:nvSpPr>
          <p:cNvPr id="6" name="Title 5"/>
          <p:cNvSpPr>
            <a:spLocks noGrp="1"/>
          </p:cNvSpPr>
          <p:nvPr>
            <p:ph type="title"/>
          </p:nvPr>
        </p:nvSpPr>
        <p:spPr/>
        <p:txBody>
          <a:bodyPr/>
          <a:lstStyle/>
          <a:p>
            <a:r>
              <a:rPr lang="en-US" dirty="0" smtClean="0"/>
              <a:t>Fuel</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0"/>
            <a:ext cx="8769096" cy="902525"/>
          </a:xfrm>
        </p:spPr>
        <p:txBody>
          <a:bodyPr>
            <a:normAutofit/>
          </a:bodyPr>
          <a:lstStyle/>
          <a:p>
            <a:r>
              <a:rPr lang="en-US" dirty="0" smtClean="0"/>
              <a:t>Employee Benefit</a:t>
            </a:r>
            <a:br>
              <a:rPr lang="en-US" dirty="0" smtClean="0"/>
            </a:br>
            <a:r>
              <a:rPr lang="en-US" sz="1800" dirty="0" smtClean="0"/>
              <a:t>(Combined, in millions)</a:t>
            </a:r>
            <a:endParaRPr lang="en-US" sz="1800" dirty="0"/>
          </a:p>
        </p:txBody>
      </p:sp>
      <p:sp>
        <p:nvSpPr>
          <p:cNvPr id="6" name="TextBox 5"/>
          <p:cNvSpPr txBox="1"/>
          <p:nvPr/>
        </p:nvSpPr>
        <p:spPr>
          <a:xfrm>
            <a:off x="457200" y="1594025"/>
            <a:ext cx="868680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sp>
        <p:nvSpPr>
          <p:cNvPr id="8"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13</a:t>
            </a:fld>
            <a:endParaRPr lang="en-US" dirty="0"/>
          </a:p>
        </p:txBody>
      </p:sp>
      <p:graphicFrame>
        <p:nvGraphicFramePr>
          <p:cNvPr id="33798" name="Object 6"/>
          <p:cNvGraphicFramePr>
            <a:graphicFrameLocks noChangeAspect="1"/>
          </p:cNvGraphicFramePr>
          <p:nvPr/>
        </p:nvGraphicFramePr>
        <p:xfrm>
          <a:off x="499011" y="2150744"/>
          <a:ext cx="8145979" cy="1266825"/>
        </p:xfrm>
        <a:graphic>
          <a:graphicData uri="http://schemas.openxmlformats.org/presentationml/2006/ole">
            <p:oleObj spid="_x0000_s33798" name="Worksheet" r:id="rId4" imgW="5267373" imgH="819102" progId="Excel.Sheet.8">
              <p:link updateAutomatic="1"/>
            </p:oleObj>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582930" y="1078522"/>
            <a:ext cx="8561070" cy="4693593"/>
          </a:xfrm>
          <a:prstGeom prst="rect">
            <a:avLst/>
          </a:prstGeom>
          <a:noFill/>
          <a:ln w="12700">
            <a:noFill/>
            <a:miter lim="800000"/>
            <a:headEnd/>
            <a:tailEnd/>
          </a:ln>
        </p:spPr>
        <p:txBody>
          <a:bodyPr wrap="square">
            <a:spAutoFit/>
          </a:bodyPr>
          <a:lstStyle/>
          <a:p>
            <a:pPr eaLnBrk="0" hangingPunct="0">
              <a:buSzPct val="90000"/>
              <a:buFont typeface="Wingdings" pitchFamily="2" charset="2"/>
              <a:buChar char="Q"/>
            </a:pPr>
            <a:r>
              <a:rPr lang="en-US" sz="2300" b="0" dirty="0" smtClean="0">
                <a:solidFill>
                  <a:srgbClr val="000000"/>
                </a:solidFill>
                <a:latin typeface="Arial" charset="0"/>
              </a:rPr>
              <a:t> </a:t>
            </a:r>
            <a:r>
              <a:rPr lang="en-US" sz="2300" b="0" dirty="0" smtClean="0">
                <a:solidFill>
                  <a:srgbClr val="000000"/>
                </a:solidFill>
                <a:latin typeface="Arial" charset="0"/>
              </a:rPr>
              <a:t>$</a:t>
            </a:r>
            <a:r>
              <a:rPr lang="en-US" sz="2300" dirty="0" smtClean="0">
                <a:solidFill>
                  <a:srgbClr val="000000"/>
                </a:solidFill>
                <a:latin typeface="Arial" charset="0"/>
              </a:rPr>
              <a:t>3.7</a:t>
            </a:r>
            <a:r>
              <a:rPr lang="en-US" sz="2300" b="0" dirty="0" smtClean="0">
                <a:solidFill>
                  <a:srgbClr val="000000"/>
                </a:solidFill>
                <a:latin typeface="Arial" charset="0"/>
              </a:rPr>
              <a:t> </a:t>
            </a:r>
            <a:r>
              <a:rPr lang="en-US" sz="2300" b="0" dirty="0">
                <a:solidFill>
                  <a:srgbClr val="000000"/>
                </a:solidFill>
                <a:latin typeface="Arial" charset="0"/>
              </a:rPr>
              <a:t>billion in unrestricted core cash and short term </a:t>
            </a:r>
            <a:r>
              <a:rPr lang="en-US" sz="2300" b="0" dirty="0" smtClean="0">
                <a:solidFill>
                  <a:srgbClr val="000000"/>
                </a:solidFill>
                <a:latin typeface="Arial" charset="0"/>
              </a:rPr>
              <a:t>investments as of </a:t>
            </a:r>
            <a:r>
              <a:rPr lang="en-US" sz="2300" dirty="0" smtClean="0">
                <a:solidFill>
                  <a:srgbClr val="000000"/>
                </a:solidFill>
                <a:latin typeface="Arial" charset="0"/>
              </a:rPr>
              <a:t>July</a:t>
            </a:r>
            <a:r>
              <a:rPr lang="en-US" sz="2300" b="0" dirty="0" smtClean="0">
                <a:solidFill>
                  <a:srgbClr val="000000"/>
                </a:solidFill>
                <a:latin typeface="Arial" charset="0"/>
              </a:rPr>
              <a:t> 18</a:t>
            </a:r>
            <a:r>
              <a:rPr lang="en-US" sz="2300" baseline="30000" dirty="0" smtClean="0">
                <a:solidFill>
                  <a:srgbClr val="000000"/>
                </a:solidFill>
                <a:latin typeface="Arial" charset="0"/>
              </a:rPr>
              <a:t>th</a:t>
            </a:r>
            <a:r>
              <a:rPr lang="en-US" sz="2300" dirty="0" smtClean="0">
                <a:solidFill>
                  <a:srgbClr val="000000"/>
                </a:solidFill>
                <a:latin typeface="Arial" charset="0"/>
              </a:rPr>
              <a:t> </a:t>
            </a:r>
            <a:endParaRPr lang="en-US" sz="2300" b="0" dirty="0">
              <a:solidFill>
                <a:srgbClr val="000000"/>
              </a:solidFill>
              <a:latin typeface="Arial" charset="0"/>
            </a:endParaRPr>
          </a:p>
          <a:p>
            <a:pPr eaLnBrk="0" hangingPunct="0">
              <a:buSzPct val="90000"/>
              <a:buFont typeface="Wingdings" pitchFamily="2" charset="2"/>
              <a:buChar char="Q"/>
            </a:pPr>
            <a:r>
              <a:rPr lang="en-US" sz="2300" b="0" dirty="0">
                <a:solidFill>
                  <a:srgbClr val="000000"/>
                </a:solidFill>
                <a:latin typeface="Arial" charset="0"/>
              </a:rPr>
              <a:t> </a:t>
            </a:r>
            <a:r>
              <a:rPr lang="en-US" sz="2300" b="0" dirty="0" smtClean="0">
                <a:solidFill>
                  <a:srgbClr val="000000"/>
                </a:solidFill>
                <a:latin typeface="Arial" charset="0"/>
              </a:rPr>
              <a:t>$800 </a:t>
            </a:r>
            <a:r>
              <a:rPr lang="en-US" sz="2300" b="0" dirty="0">
                <a:solidFill>
                  <a:srgbClr val="000000"/>
                </a:solidFill>
                <a:latin typeface="Arial" charset="0"/>
              </a:rPr>
              <a:t>million line of credit fully undrawn and </a:t>
            </a:r>
            <a:r>
              <a:rPr lang="en-US" sz="2300" b="0" dirty="0" smtClean="0">
                <a:solidFill>
                  <a:srgbClr val="000000"/>
                </a:solidFill>
                <a:latin typeface="Arial" charset="0"/>
              </a:rPr>
              <a:t>available</a:t>
            </a:r>
          </a:p>
          <a:p>
            <a:pPr eaLnBrk="0" hangingPunct="0">
              <a:buSzPct val="90000"/>
              <a:buFont typeface="Wingdings" pitchFamily="2" charset="2"/>
              <a:buChar char="Q"/>
            </a:pPr>
            <a:r>
              <a:rPr lang="en-US" sz="2300" dirty="0" smtClean="0">
                <a:solidFill>
                  <a:srgbClr val="000000"/>
                </a:solidFill>
                <a:latin typeface="Arial" charset="0"/>
              </a:rPr>
              <a:t> </a:t>
            </a:r>
            <a:r>
              <a:rPr lang="en-US" sz="2300" dirty="0" smtClean="0">
                <a:solidFill>
                  <a:srgbClr val="000000"/>
                </a:solidFill>
                <a:latin typeface="Arial" charset="0"/>
              </a:rPr>
              <a:t>Cash flow from operations of $1.4B for first half of 2012, free cash flow in excess of $800 million</a:t>
            </a:r>
            <a:endParaRPr lang="en-US" sz="2300" b="0" dirty="0">
              <a:solidFill>
                <a:srgbClr val="000000"/>
              </a:solidFill>
              <a:latin typeface="Arial" charset="0"/>
            </a:endParaRPr>
          </a:p>
          <a:p>
            <a:pPr eaLnBrk="0" hangingPunct="0">
              <a:buSzPct val="90000"/>
              <a:buFont typeface="Wingdings" pitchFamily="2" charset="2"/>
              <a:buChar char="Q"/>
            </a:pPr>
            <a:r>
              <a:rPr lang="en-US" sz="2300" b="0" dirty="0">
                <a:solidFill>
                  <a:srgbClr val="000000"/>
                </a:solidFill>
                <a:latin typeface="Arial" charset="0"/>
              </a:rPr>
              <a:t> </a:t>
            </a:r>
            <a:r>
              <a:rPr lang="en-US" sz="2300" b="0" dirty="0" smtClean="0">
                <a:solidFill>
                  <a:srgbClr val="000000"/>
                </a:solidFill>
                <a:latin typeface="Arial" charset="0"/>
              </a:rPr>
              <a:t>2012 capital spending of </a:t>
            </a:r>
            <a:r>
              <a:rPr lang="en-US" sz="2300" dirty="0" smtClean="0">
                <a:solidFill>
                  <a:srgbClr val="000000"/>
                </a:solidFill>
                <a:latin typeface="Arial" charset="0"/>
              </a:rPr>
              <a:t>approximately </a:t>
            </a:r>
            <a:r>
              <a:rPr lang="en-US" sz="2300" b="0" dirty="0" smtClean="0">
                <a:solidFill>
                  <a:srgbClr val="000000"/>
                </a:solidFill>
                <a:latin typeface="Arial" charset="0"/>
              </a:rPr>
              <a:t>$</a:t>
            </a:r>
            <a:r>
              <a:rPr lang="en-US" sz="2300" dirty="0" smtClean="0">
                <a:solidFill>
                  <a:srgbClr val="000000"/>
                </a:solidFill>
                <a:latin typeface="Arial" charset="0"/>
              </a:rPr>
              <a:t>1.3</a:t>
            </a:r>
            <a:r>
              <a:rPr lang="en-US" sz="2300" b="0" dirty="0" smtClean="0">
                <a:solidFill>
                  <a:srgbClr val="000000"/>
                </a:solidFill>
                <a:latin typeface="Arial" charset="0"/>
              </a:rPr>
              <a:t> billion</a:t>
            </a:r>
          </a:p>
          <a:p>
            <a:pPr eaLnBrk="0" hangingPunct="0">
              <a:buSzPct val="90000"/>
              <a:buFont typeface="Wingdings" pitchFamily="2" charset="2"/>
              <a:buChar char="Q"/>
            </a:pPr>
            <a:r>
              <a:rPr lang="en-US" sz="2300" b="0" dirty="0" smtClean="0">
                <a:solidFill>
                  <a:srgbClr val="000000"/>
                </a:solidFill>
                <a:latin typeface="Arial" charset="0"/>
              </a:rPr>
              <a:t> 2012 debt repayments of </a:t>
            </a:r>
            <a:r>
              <a:rPr lang="en-US" sz="2300" b="0" dirty="0" smtClean="0">
                <a:solidFill>
                  <a:srgbClr val="000000"/>
                </a:solidFill>
                <a:latin typeface="Arial" charset="0"/>
              </a:rPr>
              <a:t>approximately $</a:t>
            </a:r>
            <a:r>
              <a:rPr lang="en-US" sz="2300" dirty="0" smtClean="0">
                <a:solidFill>
                  <a:srgbClr val="000000"/>
                </a:solidFill>
                <a:latin typeface="Arial" charset="0"/>
              </a:rPr>
              <a:t>560</a:t>
            </a:r>
            <a:r>
              <a:rPr lang="en-US" sz="2300" b="0" dirty="0" smtClean="0">
                <a:solidFill>
                  <a:srgbClr val="000000"/>
                </a:solidFill>
                <a:latin typeface="Arial" charset="0"/>
              </a:rPr>
              <a:t> </a:t>
            </a:r>
            <a:r>
              <a:rPr lang="en-US" sz="2300" b="0" dirty="0" smtClean="0">
                <a:solidFill>
                  <a:srgbClr val="000000"/>
                </a:solidFill>
                <a:latin typeface="Arial" charset="0"/>
              </a:rPr>
              <a:t>million </a:t>
            </a:r>
          </a:p>
          <a:p>
            <a:pPr eaLnBrk="0" hangingPunct="0">
              <a:buSzPct val="90000"/>
              <a:buFont typeface="Wingdings" pitchFamily="2" charset="2"/>
              <a:buChar char="Q"/>
            </a:pPr>
            <a:r>
              <a:rPr lang="en-US" sz="2300" b="0" dirty="0" smtClean="0">
                <a:solidFill>
                  <a:srgbClr val="000000"/>
                </a:solidFill>
                <a:latin typeface="Arial" charset="0"/>
              </a:rPr>
              <a:t> Balance Sheet leverage of </a:t>
            </a:r>
            <a:r>
              <a:rPr lang="en-US" sz="2300" dirty="0" smtClean="0">
                <a:solidFill>
                  <a:srgbClr val="000000"/>
                </a:solidFill>
                <a:latin typeface="Arial" charset="0"/>
              </a:rPr>
              <a:t>45</a:t>
            </a:r>
            <a:r>
              <a:rPr lang="en-US" sz="2300" dirty="0" smtClean="0">
                <a:solidFill>
                  <a:srgbClr val="000000"/>
                </a:solidFill>
                <a:latin typeface="Arial" charset="0"/>
              </a:rPr>
              <a:t>%; estimated to decline to low 40% range by year end</a:t>
            </a:r>
            <a:endParaRPr lang="en-US" sz="2300" b="0" dirty="0" smtClean="0">
              <a:solidFill>
                <a:srgbClr val="000000"/>
              </a:solidFill>
              <a:latin typeface="Arial" charset="0"/>
            </a:endParaRPr>
          </a:p>
          <a:p>
            <a:pPr eaLnBrk="0" hangingPunct="0">
              <a:buSzPct val="90000"/>
              <a:buFont typeface="Wingdings" pitchFamily="2" charset="2"/>
              <a:buChar char="Q"/>
            </a:pPr>
            <a:r>
              <a:rPr lang="en-US" sz="2300" b="0" dirty="0" smtClean="0">
                <a:solidFill>
                  <a:srgbClr val="000000"/>
                </a:solidFill>
                <a:latin typeface="Arial" charset="0"/>
              </a:rPr>
              <a:t> Investment grade rating by all three agencies</a:t>
            </a:r>
          </a:p>
          <a:p>
            <a:pPr eaLnBrk="0" hangingPunct="0">
              <a:buSzPct val="90000"/>
              <a:buFont typeface="Wingdings" pitchFamily="2" charset="2"/>
              <a:buChar char="Q"/>
            </a:pPr>
            <a:r>
              <a:rPr lang="en-US" sz="2300" b="0" dirty="0" smtClean="0">
                <a:solidFill>
                  <a:srgbClr val="000000"/>
                </a:solidFill>
                <a:latin typeface="Arial" charset="0"/>
              </a:rPr>
              <a:t> Repurchased $</a:t>
            </a:r>
            <a:r>
              <a:rPr lang="en-US" sz="2300" dirty="0" smtClean="0">
                <a:solidFill>
                  <a:srgbClr val="000000"/>
                </a:solidFill>
                <a:latin typeface="Arial" charset="0"/>
              </a:rPr>
              <a:t>500</a:t>
            </a:r>
            <a:r>
              <a:rPr lang="en-US" sz="2300" b="0" dirty="0" smtClean="0">
                <a:solidFill>
                  <a:srgbClr val="000000"/>
                </a:solidFill>
                <a:latin typeface="Arial" charset="0"/>
              </a:rPr>
              <a:t> </a:t>
            </a:r>
            <a:r>
              <a:rPr lang="en-US" sz="2300" b="0" dirty="0" smtClean="0">
                <a:solidFill>
                  <a:srgbClr val="000000"/>
                </a:solidFill>
                <a:latin typeface="Arial" charset="0"/>
              </a:rPr>
              <a:t>million, or approx </a:t>
            </a:r>
            <a:r>
              <a:rPr lang="en-US" sz="2300" dirty="0" smtClean="0">
                <a:solidFill>
                  <a:srgbClr val="000000"/>
                </a:solidFill>
                <a:latin typeface="Arial" charset="0"/>
              </a:rPr>
              <a:t>59</a:t>
            </a:r>
            <a:r>
              <a:rPr lang="en-US" sz="2300" b="0" dirty="0" smtClean="0">
                <a:solidFill>
                  <a:srgbClr val="000000"/>
                </a:solidFill>
                <a:latin typeface="Arial" charset="0"/>
              </a:rPr>
              <a:t>M shares of </a:t>
            </a:r>
            <a:r>
              <a:rPr lang="en-US" sz="2300" b="0" dirty="0" smtClean="0">
                <a:solidFill>
                  <a:srgbClr val="000000"/>
                </a:solidFill>
                <a:latin typeface="Arial" charset="0"/>
              </a:rPr>
              <a:t>LUV under</a:t>
            </a:r>
            <a:r>
              <a:rPr lang="en-US" sz="2300" dirty="0" smtClean="0">
                <a:solidFill>
                  <a:srgbClr val="000000"/>
                </a:solidFill>
                <a:latin typeface="Arial" charset="0"/>
              </a:rPr>
              <a:t> </a:t>
            </a:r>
            <a:r>
              <a:rPr lang="en-US" sz="2300" dirty="0" smtClean="0">
                <a:solidFill>
                  <a:srgbClr val="000000"/>
                </a:solidFill>
                <a:latin typeface="Arial" charset="0"/>
              </a:rPr>
              <a:t>the $1 billion share repurchase </a:t>
            </a:r>
            <a:r>
              <a:rPr lang="en-US" sz="2300" dirty="0" smtClean="0">
                <a:solidFill>
                  <a:srgbClr val="000000"/>
                </a:solidFill>
                <a:latin typeface="Arial" charset="0"/>
              </a:rPr>
              <a:t>authorization (since August 2011 through the end of second quarter)</a:t>
            </a:r>
            <a:endParaRPr lang="en-US" sz="2300" b="0" dirty="0">
              <a:solidFill>
                <a:srgbClr val="000000"/>
              </a:solidFill>
              <a:latin typeface="Arial" charset="0"/>
            </a:endParaRPr>
          </a:p>
        </p:txBody>
      </p:sp>
      <p:sp>
        <p:nvSpPr>
          <p:cNvPr id="4" name="Title 3"/>
          <p:cNvSpPr>
            <a:spLocks noGrp="1"/>
          </p:cNvSpPr>
          <p:nvPr>
            <p:ph type="title"/>
          </p:nvPr>
        </p:nvSpPr>
        <p:spPr/>
        <p:txBody>
          <a:bodyPr/>
          <a:lstStyle/>
          <a:p>
            <a:r>
              <a:rPr lang="en-US" dirty="0" smtClean="0"/>
              <a:t>Balance Sheet</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77190" y="1215682"/>
            <a:ext cx="8321040" cy="4190891"/>
          </a:xfrm>
          <a:prstGeom prst="rect">
            <a:avLst/>
          </a:prstGeom>
          <a:noFill/>
          <a:ln w="12700">
            <a:noFill/>
            <a:miter lim="800000"/>
            <a:headEnd/>
            <a:tailEnd/>
          </a:ln>
        </p:spPr>
        <p:txBody>
          <a:bodyPr wrap="square">
            <a:spAutoFit/>
          </a:bodyPr>
          <a:lstStyle/>
          <a:p>
            <a:pPr eaLnBrk="0" hangingPunct="0">
              <a:spcAft>
                <a:spcPts val="1000"/>
              </a:spcAft>
              <a:buSzPct val="90000"/>
              <a:buFont typeface="Wingdings" pitchFamily="2" charset="2"/>
              <a:buChar char="Q"/>
            </a:pPr>
            <a:r>
              <a:rPr lang="en-US" sz="2600" b="0" dirty="0" smtClean="0">
                <a:solidFill>
                  <a:srgbClr val="000000"/>
                </a:solidFill>
                <a:latin typeface="Arial" charset="0"/>
              </a:rPr>
              <a:t> Retired 14 737 Classics in 2Q12, 40 planned for year </a:t>
            </a:r>
          </a:p>
          <a:p>
            <a:pPr eaLnBrk="0" hangingPunct="0">
              <a:spcAft>
                <a:spcPts val="1000"/>
              </a:spcAft>
              <a:buSzPct val="90000"/>
              <a:buFont typeface="Wingdings" pitchFamily="2" charset="2"/>
              <a:buChar char="Q"/>
            </a:pPr>
            <a:r>
              <a:rPr lang="en-US" sz="2600" dirty="0" smtClean="0">
                <a:solidFill>
                  <a:srgbClr val="000000"/>
                </a:solidFill>
                <a:latin typeface="Arial" charset="0"/>
              </a:rPr>
              <a:t> 34 737-800 deliveries in 2012, 15 remaining</a:t>
            </a:r>
          </a:p>
          <a:p>
            <a:pPr eaLnBrk="0" hangingPunct="0">
              <a:spcAft>
                <a:spcPts val="1000"/>
              </a:spcAft>
              <a:buSzPct val="90000"/>
              <a:buFont typeface="Wingdings" pitchFamily="2" charset="2"/>
              <a:buChar char="Q"/>
            </a:pPr>
            <a:r>
              <a:rPr lang="en-US" sz="2600" b="0" dirty="0" smtClean="0">
                <a:solidFill>
                  <a:srgbClr val="000000"/>
                </a:solidFill>
                <a:latin typeface="Arial" charset="0"/>
              </a:rPr>
              <a:t> 50 Evolve interiors complete at end of 2Q12</a:t>
            </a:r>
          </a:p>
          <a:p>
            <a:pPr lvl="1" eaLnBrk="0" hangingPunct="0">
              <a:spcAft>
                <a:spcPts val="1000"/>
              </a:spcAft>
              <a:buSzPct val="90000"/>
              <a:buFont typeface="Wingdings" pitchFamily="2" charset="2"/>
              <a:buChar char="Q"/>
            </a:pPr>
            <a:r>
              <a:rPr lang="en-US" sz="2600" dirty="0" smtClean="0">
                <a:solidFill>
                  <a:srgbClr val="000000"/>
                </a:solidFill>
                <a:latin typeface="Arial" charset="0"/>
              </a:rPr>
              <a:t> </a:t>
            </a:r>
            <a:r>
              <a:rPr lang="en-US" sz="2600" b="0" dirty="0" smtClean="0">
                <a:solidFill>
                  <a:srgbClr val="000000"/>
                </a:solidFill>
                <a:latin typeface="Arial" charset="0"/>
              </a:rPr>
              <a:t>200 planned in 3Q and 4Q12</a:t>
            </a:r>
          </a:p>
          <a:p>
            <a:pPr lvl="1" eaLnBrk="0" hangingPunct="0">
              <a:spcAft>
                <a:spcPts val="1000"/>
              </a:spcAft>
              <a:buSzPct val="90000"/>
              <a:buFont typeface="Wingdings" pitchFamily="2" charset="2"/>
              <a:buChar char="Q"/>
            </a:pPr>
            <a:r>
              <a:rPr lang="en-US" sz="2600" dirty="0" smtClean="0">
                <a:solidFill>
                  <a:srgbClr val="000000"/>
                </a:solidFill>
                <a:latin typeface="Arial" charset="0"/>
              </a:rPr>
              <a:t> Completed in 2Q13</a:t>
            </a:r>
            <a:endParaRPr lang="en-US" sz="2600" b="0" dirty="0" smtClean="0">
              <a:solidFill>
                <a:srgbClr val="000000"/>
              </a:solidFill>
              <a:latin typeface="Arial" charset="0"/>
            </a:endParaRPr>
          </a:p>
          <a:p>
            <a:pPr eaLnBrk="0" hangingPunct="0">
              <a:spcAft>
                <a:spcPts val="1000"/>
              </a:spcAft>
              <a:buSzPct val="90000"/>
              <a:buFont typeface="Wingdings" pitchFamily="2" charset="2"/>
              <a:buChar char="Q"/>
            </a:pPr>
            <a:r>
              <a:rPr lang="en-US" sz="2600" dirty="0" smtClean="0">
                <a:solidFill>
                  <a:srgbClr val="000000"/>
                </a:solidFill>
                <a:latin typeface="Arial" charset="0"/>
              </a:rPr>
              <a:t> Yearend fleet of </a:t>
            </a:r>
            <a:r>
              <a:rPr lang="en-US" sz="2600" dirty="0" smtClean="0">
                <a:solidFill>
                  <a:srgbClr val="000000"/>
                </a:solidFill>
                <a:latin typeface="Arial" charset="0"/>
              </a:rPr>
              <a:t>692</a:t>
            </a:r>
            <a:endParaRPr lang="en-US" sz="2600" dirty="0" smtClean="0">
              <a:solidFill>
                <a:srgbClr val="000000"/>
              </a:solidFill>
              <a:latin typeface="Arial" charset="0"/>
            </a:endParaRPr>
          </a:p>
          <a:p>
            <a:pPr eaLnBrk="0" hangingPunct="0">
              <a:spcAft>
                <a:spcPts val="1000"/>
              </a:spcAft>
              <a:buSzPct val="90000"/>
              <a:buFont typeface="Wingdings" pitchFamily="2" charset="2"/>
              <a:buChar char="Q"/>
            </a:pPr>
            <a:r>
              <a:rPr lang="en-US" sz="2600" b="0" dirty="0" smtClean="0">
                <a:solidFill>
                  <a:srgbClr val="000000"/>
                </a:solidFill>
                <a:latin typeface="Arial" charset="0"/>
              </a:rPr>
              <a:t> 2012 ASMs flat with 2011</a:t>
            </a:r>
          </a:p>
          <a:p>
            <a:pPr eaLnBrk="0" hangingPunct="0">
              <a:spcAft>
                <a:spcPts val="1000"/>
              </a:spcAft>
              <a:buSzPct val="90000"/>
              <a:buFont typeface="Wingdings" pitchFamily="2" charset="2"/>
              <a:buChar char="Q"/>
            </a:pPr>
            <a:r>
              <a:rPr lang="en-US" sz="2600" dirty="0" smtClean="0">
                <a:solidFill>
                  <a:srgbClr val="000000"/>
                </a:solidFill>
                <a:latin typeface="Arial" charset="0"/>
              </a:rPr>
              <a:t> 2013 capacity up modestly with relatively flat fleet</a:t>
            </a:r>
            <a:endParaRPr lang="en-US" sz="2600" b="0" dirty="0">
              <a:solidFill>
                <a:srgbClr val="000000"/>
              </a:solidFill>
              <a:latin typeface="Arial" charset="0"/>
            </a:endParaRPr>
          </a:p>
        </p:txBody>
      </p:sp>
      <p:sp>
        <p:nvSpPr>
          <p:cNvPr id="4" name="Title 3"/>
          <p:cNvSpPr>
            <a:spLocks noGrp="1"/>
          </p:cNvSpPr>
          <p:nvPr>
            <p:ph type="title"/>
          </p:nvPr>
        </p:nvSpPr>
        <p:spPr/>
        <p:txBody>
          <a:bodyPr/>
          <a:lstStyle/>
          <a:p>
            <a:r>
              <a:rPr lang="en-US" dirty="0" smtClean="0"/>
              <a:t>Fleet</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737 Delivery Schedule</a:t>
            </a:r>
            <a:endParaRPr lang="en-US" dirty="0"/>
          </a:p>
        </p:txBody>
      </p:sp>
      <p:sp>
        <p:nvSpPr>
          <p:cNvPr id="3" name="Slide Number Placeholder 2"/>
          <p:cNvSpPr>
            <a:spLocks noGrp="1"/>
          </p:cNvSpPr>
          <p:nvPr>
            <p:ph type="sldNum" sz="quarter" idx="12"/>
          </p:nvPr>
        </p:nvSpPr>
        <p:spPr/>
        <p:txBody>
          <a:bodyPr/>
          <a:lstStyle/>
          <a:p>
            <a:fld id="{103695CA-FC25-47E2-BAC1-9E61B7276785}" type="slidenum">
              <a:rPr lang="en-US" smtClean="0"/>
              <a:pPr/>
              <a:t>16</a:t>
            </a:fld>
            <a:endParaRPr lang="en-US" dirty="0"/>
          </a:p>
        </p:txBody>
      </p:sp>
      <p:graphicFrame>
        <p:nvGraphicFramePr>
          <p:cNvPr id="52232" name="Object 8"/>
          <p:cNvGraphicFramePr>
            <a:graphicFrameLocks noChangeAspect="1"/>
          </p:cNvGraphicFramePr>
          <p:nvPr/>
        </p:nvGraphicFramePr>
        <p:xfrm>
          <a:off x="1023938" y="1097280"/>
          <a:ext cx="7096125" cy="4202113"/>
        </p:xfrm>
        <a:graphic>
          <a:graphicData uri="http://schemas.openxmlformats.org/presentationml/2006/ole">
            <p:oleObj spid="_x0000_s52232" name="Worksheet" r:id="rId3" imgW="7172182" imgH="4248102" progId="Excel.Sheet.8">
              <p:link updateAutomatic="1"/>
            </p:oleObj>
          </a:graphicData>
        </a:graphic>
      </p:graphicFrame>
      <p:sp>
        <p:nvSpPr>
          <p:cNvPr id="5" name="TextBox 4"/>
          <p:cNvSpPr txBox="1"/>
          <p:nvPr/>
        </p:nvSpPr>
        <p:spPr bwMode="auto">
          <a:xfrm>
            <a:off x="2034540" y="5406390"/>
            <a:ext cx="6595110" cy="790986"/>
          </a:xfrm>
          <a:prstGeom prst="rect">
            <a:avLst/>
          </a:prstGeom>
          <a:noFill/>
          <a:ln w="12700">
            <a:noFill/>
            <a:miter lim="800000"/>
            <a:headEnd/>
            <a:tailEnd/>
          </a:ln>
        </p:spPr>
        <p:txBody>
          <a:bodyPr wrap="square" rtlCol="0">
            <a:spAutoFit/>
          </a:bodyPr>
          <a:lstStyle/>
          <a:p>
            <a:pPr marL="228600" indent="-228600" eaLnBrk="0" hangingPunct="0">
              <a:lnSpc>
                <a:spcPct val="105000"/>
              </a:lnSpc>
              <a:buFont typeface="Wingdings" pitchFamily="2" charset="2"/>
              <a:buAutoNum type="arabicParenBoth"/>
            </a:pPr>
            <a:r>
              <a:rPr lang="en-US" sz="1100" b="0" dirty="0" smtClean="0">
                <a:solidFill>
                  <a:srgbClr val="000000"/>
                </a:solidFill>
                <a:latin typeface="Arial" charset="0"/>
              </a:rPr>
              <a:t>Th</a:t>
            </a:r>
            <a:r>
              <a:rPr lang="en-US" sz="1100" dirty="0" smtClean="0">
                <a:solidFill>
                  <a:srgbClr val="000000"/>
                </a:solidFill>
                <a:latin typeface="Arial" charset="0"/>
              </a:rPr>
              <a:t>e Company has flexibility to substitute 737-800s in lieu of 737-700 firm orders</a:t>
            </a:r>
          </a:p>
          <a:p>
            <a:pPr marL="228600" indent="-228600" eaLnBrk="0" hangingPunct="0">
              <a:lnSpc>
                <a:spcPct val="105000"/>
              </a:lnSpc>
              <a:buFont typeface="Wingdings" pitchFamily="2" charset="2"/>
              <a:buAutoNum type="arabicParenBoth"/>
            </a:pPr>
            <a:r>
              <a:rPr lang="en-US" sz="1100" b="0" dirty="0" smtClean="0">
                <a:solidFill>
                  <a:srgbClr val="000000"/>
                </a:solidFill>
                <a:latin typeface="Arial" charset="0"/>
              </a:rPr>
              <a:t>Includes 19 aircraft delivered as of July 18, 2012</a:t>
            </a:r>
          </a:p>
          <a:p>
            <a:pPr marL="228600" indent="-228600" eaLnBrk="0" hangingPunct="0">
              <a:lnSpc>
                <a:spcPct val="105000"/>
              </a:lnSpc>
              <a:buFont typeface="Wingdings" pitchFamily="2" charset="2"/>
              <a:buAutoNum type="arabicParenBoth"/>
            </a:pPr>
            <a:r>
              <a:rPr lang="en-US" sz="1100" dirty="0" smtClean="0">
                <a:solidFill>
                  <a:srgbClr val="000000"/>
                </a:solidFill>
                <a:latin typeface="Arial" charset="0"/>
              </a:rPr>
              <a:t>New delivery leased aircraft</a:t>
            </a:r>
          </a:p>
          <a:p>
            <a:pPr marL="228600" indent="-228600" eaLnBrk="0" hangingPunct="0">
              <a:lnSpc>
                <a:spcPct val="105000"/>
              </a:lnSpc>
              <a:buFont typeface="Wingdings" pitchFamily="2" charset="2"/>
              <a:buAutoNum type="arabicParenBoth"/>
            </a:pPr>
            <a:r>
              <a:rPr lang="en-US" sz="1100" b="0" dirty="0" smtClean="0">
                <a:solidFill>
                  <a:srgbClr val="000000"/>
                </a:solidFill>
                <a:latin typeface="Arial" charset="0"/>
              </a:rPr>
              <a:t>The Company has flexibility to accept MAX 7 or MAX 8 deliveries</a:t>
            </a:r>
            <a:endParaRPr lang="en-US" sz="1100" b="0" dirty="0">
              <a:solidFill>
                <a:srgbClr val="000000"/>
              </a:solidFill>
              <a:latin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37210" y="1300549"/>
            <a:ext cx="8369768" cy="3970318"/>
          </a:xfrm>
          <a:prstGeom prst="rect">
            <a:avLst/>
          </a:prstGeom>
          <a:noFill/>
          <a:ln w="12700">
            <a:noFill/>
            <a:miter lim="800000"/>
            <a:headEnd/>
            <a:tailEnd/>
          </a:ln>
        </p:spPr>
        <p:txBody>
          <a:bodyPr wrap="square">
            <a:spAutoFit/>
          </a:bodyPr>
          <a:lstStyle/>
          <a:p>
            <a:pPr eaLnBrk="0" hangingPunct="0">
              <a:spcBef>
                <a:spcPts val="600"/>
              </a:spcBef>
              <a:spcAft>
                <a:spcPts val="1200"/>
              </a:spcAft>
              <a:buFont typeface="Wingdings" pitchFamily="2" charset="2"/>
              <a:buChar char="Q"/>
            </a:pPr>
            <a:r>
              <a:rPr lang="en-US" sz="2300" b="0" dirty="0" smtClean="0">
                <a:solidFill>
                  <a:srgbClr val="000000"/>
                </a:solidFill>
                <a:latin typeface="Arial" charset="0"/>
              </a:rPr>
              <a:t> Based on traffic and revenue trends thus far, the Company currently expects another solid year-over-year RASM increase in 3Q12</a:t>
            </a:r>
          </a:p>
          <a:p>
            <a:pPr lvl="1" eaLnBrk="0" hangingPunct="0">
              <a:spcBef>
                <a:spcPts val="600"/>
              </a:spcBef>
              <a:spcAft>
                <a:spcPts val="1200"/>
              </a:spcAft>
              <a:buFont typeface="Wingdings" pitchFamily="2" charset="2"/>
              <a:buChar char="Q"/>
            </a:pPr>
            <a:r>
              <a:rPr lang="en-US" sz="2300" dirty="0" smtClean="0">
                <a:solidFill>
                  <a:srgbClr val="000000"/>
                </a:solidFill>
                <a:latin typeface="Arial" charset="0"/>
              </a:rPr>
              <a:t> Expect 3Q12 RASM year-over-year growth to not exceed 2Q12 growth of 6%</a:t>
            </a:r>
          </a:p>
          <a:p>
            <a:pPr lvl="1" eaLnBrk="0" hangingPunct="0">
              <a:spcBef>
                <a:spcPts val="600"/>
              </a:spcBef>
              <a:spcAft>
                <a:spcPts val="1200"/>
              </a:spcAft>
              <a:buFont typeface="Wingdings" pitchFamily="2" charset="2"/>
              <a:buChar char="Q"/>
            </a:pPr>
            <a:r>
              <a:rPr lang="en-US" sz="2300" b="0" dirty="0" smtClean="0">
                <a:solidFill>
                  <a:srgbClr val="000000"/>
                </a:solidFill>
                <a:latin typeface="Arial" charset="0"/>
              </a:rPr>
              <a:t> </a:t>
            </a:r>
            <a:r>
              <a:rPr lang="en-US" sz="2300" dirty="0" smtClean="0">
                <a:solidFill>
                  <a:srgbClr val="000000"/>
                </a:solidFill>
                <a:latin typeface="Arial" charset="0"/>
              </a:rPr>
              <a:t>Year-over-year less than June’s 6% due to July 4</a:t>
            </a:r>
            <a:r>
              <a:rPr lang="en-US" sz="2300" baseline="30000" dirty="0" smtClean="0">
                <a:solidFill>
                  <a:srgbClr val="000000"/>
                </a:solidFill>
                <a:latin typeface="Arial" charset="0"/>
              </a:rPr>
              <a:t>th</a:t>
            </a:r>
            <a:r>
              <a:rPr lang="en-US" sz="2300" dirty="0" smtClean="0">
                <a:solidFill>
                  <a:srgbClr val="000000"/>
                </a:solidFill>
                <a:latin typeface="Arial" charset="0"/>
              </a:rPr>
              <a:t> timing</a:t>
            </a:r>
            <a:endParaRPr lang="en-US" sz="2300" b="0" dirty="0" smtClean="0">
              <a:solidFill>
                <a:srgbClr val="000000"/>
              </a:solidFill>
              <a:latin typeface="Arial" charset="0"/>
            </a:endParaRPr>
          </a:p>
          <a:p>
            <a:pPr eaLnBrk="0" hangingPunct="0">
              <a:spcBef>
                <a:spcPts val="600"/>
              </a:spcBef>
              <a:spcAft>
                <a:spcPts val="1200"/>
              </a:spcAft>
              <a:buFont typeface="Wingdings" pitchFamily="2" charset="2"/>
              <a:buChar char="Q"/>
            </a:pPr>
            <a:r>
              <a:rPr lang="en-US" sz="2300" dirty="0" smtClean="0">
                <a:solidFill>
                  <a:srgbClr val="000000"/>
                </a:solidFill>
                <a:latin typeface="Arial" charset="0"/>
              </a:rPr>
              <a:t> 3Q12 </a:t>
            </a:r>
            <a:r>
              <a:rPr lang="en-US" sz="2300" b="0" dirty="0" smtClean="0">
                <a:solidFill>
                  <a:srgbClr val="000000"/>
                </a:solidFill>
                <a:latin typeface="Arial" charset="0"/>
              </a:rPr>
              <a:t>fuel cost, including taxes, expected to be </a:t>
            </a:r>
            <a:r>
              <a:rPr lang="en-US" sz="2300" dirty="0" smtClean="0">
                <a:solidFill>
                  <a:srgbClr val="000000"/>
                </a:solidFill>
                <a:latin typeface="Arial" charset="0"/>
              </a:rPr>
              <a:t>in the $3.05 to $3.10 </a:t>
            </a:r>
            <a:r>
              <a:rPr lang="en-US" sz="2300" b="0" dirty="0" smtClean="0">
                <a:solidFill>
                  <a:srgbClr val="000000"/>
                </a:solidFill>
                <a:latin typeface="Arial" charset="0"/>
              </a:rPr>
              <a:t>per gallon range (versus $</a:t>
            </a:r>
            <a:r>
              <a:rPr lang="en-US" sz="2300" dirty="0" smtClean="0">
                <a:solidFill>
                  <a:srgbClr val="000000"/>
                </a:solidFill>
                <a:latin typeface="Arial" charset="0"/>
              </a:rPr>
              <a:t>3.18</a:t>
            </a:r>
            <a:r>
              <a:rPr lang="en-US" sz="2300" b="0" dirty="0" smtClean="0">
                <a:solidFill>
                  <a:srgbClr val="000000"/>
                </a:solidFill>
                <a:latin typeface="Arial" charset="0"/>
              </a:rPr>
              <a:t> per gallon in 3Q11</a:t>
            </a:r>
            <a:r>
              <a:rPr lang="en-US" sz="2300" dirty="0" smtClean="0">
                <a:solidFill>
                  <a:srgbClr val="000000"/>
                </a:solidFill>
                <a:latin typeface="Arial" charset="0"/>
              </a:rPr>
              <a:t> and $3.22 per gallon in 2Q12)</a:t>
            </a:r>
            <a:endParaRPr lang="en-US" sz="2300" b="0" dirty="0" smtClean="0">
              <a:solidFill>
                <a:srgbClr val="000000"/>
              </a:solidFill>
              <a:latin typeface="Arial" charset="0"/>
            </a:endParaRPr>
          </a:p>
        </p:txBody>
      </p:sp>
      <p:sp>
        <p:nvSpPr>
          <p:cNvPr id="4" name="Title 3"/>
          <p:cNvSpPr>
            <a:spLocks noGrp="1"/>
          </p:cNvSpPr>
          <p:nvPr>
            <p:ph type="title"/>
          </p:nvPr>
        </p:nvSpPr>
        <p:spPr/>
        <p:txBody>
          <a:bodyPr/>
          <a:lstStyle/>
          <a:p>
            <a:r>
              <a:rPr lang="en-US" dirty="0" smtClean="0"/>
              <a:t>Third Quarter 2012 Outlook </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411480" y="1403419"/>
            <a:ext cx="8369768" cy="3616375"/>
          </a:xfrm>
          <a:prstGeom prst="rect">
            <a:avLst/>
          </a:prstGeom>
          <a:noFill/>
          <a:ln w="12700">
            <a:noFill/>
            <a:miter lim="800000"/>
            <a:headEnd/>
            <a:tailEnd/>
          </a:ln>
        </p:spPr>
        <p:txBody>
          <a:bodyPr wrap="square">
            <a:spAutoFit/>
          </a:bodyPr>
          <a:lstStyle/>
          <a:p>
            <a:pPr eaLnBrk="0" hangingPunct="0">
              <a:spcBef>
                <a:spcPts val="600"/>
              </a:spcBef>
              <a:spcAft>
                <a:spcPts val="1200"/>
              </a:spcAft>
              <a:buFont typeface="Wingdings" pitchFamily="2" charset="2"/>
              <a:buChar char="Q"/>
            </a:pPr>
            <a:r>
              <a:rPr lang="en-US" sz="2300" dirty="0" smtClean="0">
                <a:solidFill>
                  <a:srgbClr val="000000"/>
                </a:solidFill>
                <a:latin typeface="Arial" charset="0"/>
              </a:rPr>
              <a:t>3Q12 non-fuel unit costs, excluding profit sharing and special items, is expected to increase in the mid-to-high single digit range from 3Q11’s 7.27 cents</a:t>
            </a:r>
          </a:p>
          <a:p>
            <a:pPr lvl="1" eaLnBrk="0" hangingPunct="0">
              <a:spcBef>
                <a:spcPts val="600"/>
              </a:spcBef>
              <a:spcAft>
                <a:spcPts val="1200"/>
              </a:spcAft>
              <a:buFont typeface="Wingdings" pitchFamily="2" charset="2"/>
              <a:buChar char="Q"/>
            </a:pPr>
            <a:r>
              <a:rPr lang="en-US" sz="2300" dirty="0" smtClean="0">
                <a:solidFill>
                  <a:srgbClr val="000000"/>
                </a:solidFill>
                <a:latin typeface="Arial" charset="0"/>
              </a:rPr>
              <a:t> </a:t>
            </a:r>
            <a:r>
              <a:rPr lang="en-US" sz="2300" dirty="0" smtClean="0">
                <a:solidFill>
                  <a:srgbClr val="000000"/>
                </a:solidFill>
                <a:latin typeface="Arial" charset="0"/>
              </a:rPr>
              <a:t>Maintenance, </a:t>
            </a:r>
            <a:r>
              <a:rPr lang="en-US" sz="2300" dirty="0" smtClean="0">
                <a:solidFill>
                  <a:srgbClr val="000000"/>
                </a:solidFill>
                <a:latin typeface="Arial" charset="0"/>
              </a:rPr>
              <a:t>airports, depreciation, and advertising</a:t>
            </a:r>
          </a:p>
          <a:p>
            <a:pPr eaLnBrk="0" hangingPunct="0">
              <a:spcBef>
                <a:spcPts val="600"/>
              </a:spcBef>
              <a:spcAft>
                <a:spcPts val="1200"/>
              </a:spcAft>
              <a:buFont typeface="Wingdings" pitchFamily="2" charset="2"/>
              <a:buChar char="Q"/>
            </a:pPr>
            <a:r>
              <a:rPr lang="en-US" sz="2300" dirty="0" smtClean="0">
                <a:solidFill>
                  <a:srgbClr val="000000"/>
                </a:solidFill>
                <a:latin typeface="Arial" charset="0"/>
              </a:rPr>
              <a:t> 3Q12 </a:t>
            </a:r>
            <a:r>
              <a:rPr lang="en-US" sz="2300" b="0" dirty="0" smtClean="0">
                <a:solidFill>
                  <a:srgbClr val="000000"/>
                </a:solidFill>
                <a:latin typeface="Arial" charset="0"/>
              </a:rPr>
              <a:t>combined available seat mile capacity expected to </a:t>
            </a:r>
            <a:r>
              <a:rPr lang="en-US" sz="2300" dirty="0" smtClean="0">
                <a:solidFill>
                  <a:srgbClr val="000000"/>
                </a:solidFill>
                <a:latin typeface="Arial" charset="0"/>
              </a:rPr>
              <a:t>de</a:t>
            </a:r>
            <a:r>
              <a:rPr lang="en-US" sz="2300" b="0" dirty="0" smtClean="0">
                <a:solidFill>
                  <a:srgbClr val="000000"/>
                </a:solidFill>
                <a:latin typeface="Arial" charset="0"/>
              </a:rPr>
              <a:t>crease </a:t>
            </a:r>
            <a:r>
              <a:rPr lang="en-US" sz="2300" dirty="0" smtClean="0">
                <a:solidFill>
                  <a:srgbClr val="000000"/>
                </a:solidFill>
                <a:latin typeface="Arial" charset="0"/>
              </a:rPr>
              <a:t>1% year-over-year</a:t>
            </a:r>
          </a:p>
          <a:p>
            <a:pPr eaLnBrk="0" hangingPunct="0">
              <a:spcBef>
                <a:spcPts val="600"/>
              </a:spcBef>
              <a:spcAft>
                <a:spcPts val="1200"/>
              </a:spcAft>
              <a:buFont typeface="Wingdings" pitchFamily="2" charset="2"/>
              <a:buChar char="Q"/>
            </a:pPr>
            <a:r>
              <a:rPr lang="en-US" sz="2300" b="0" dirty="0" smtClean="0">
                <a:solidFill>
                  <a:srgbClr val="000000"/>
                </a:solidFill>
                <a:latin typeface="Arial" charset="0"/>
              </a:rPr>
              <a:t>Non-operating </a:t>
            </a:r>
            <a:r>
              <a:rPr lang="en-US" sz="2300" b="0" dirty="0" smtClean="0">
                <a:solidFill>
                  <a:srgbClr val="000000"/>
                </a:solidFill>
                <a:latin typeface="Arial" charset="0"/>
              </a:rPr>
              <a:t>costs (interest &amp; hedging premiums) down $135 million in 2012 versus 2011</a:t>
            </a:r>
          </a:p>
        </p:txBody>
      </p:sp>
      <p:sp>
        <p:nvSpPr>
          <p:cNvPr id="4" name="Title 3"/>
          <p:cNvSpPr>
            <a:spLocks noGrp="1"/>
          </p:cNvSpPr>
          <p:nvPr>
            <p:ph type="title"/>
          </p:nvPr>
        </p:nvSpPr>
        <p:spPr/>
        <p:txBody>
          <a:bodyPr/>
          <a:lstStyle/>
          <a:p>
            <a:r>
              <a:rPr lang="en-US" dirty="0" smtClean="0"/>
              <a:t>Third Quarter 2012 Outlook Continued</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468630" y="1478572"/>
            <a:ext cx="8321040" cy="3600986"/>
          </a:xfrm>
          <a:prstGeom prst="rect">
            <a:avLst/>
          </a:prstGeom>
          <a:noFill/>
          <a:ln w="12700">
            <a:noFill/>
            <a:miter lim="800000"/>
            <a:headEnd/>
            <a:tailEnd/>
          </a:ln>
        </p:spPr>
        <p:txBody>
          <a:bodyPr wrap="square">
            <a:spAutoFit/>
          </a:bodyPr>
          <a:lstStyle/>
          <a:p>
            <a:pPr eaLnBrk="0" hangingPunct="0">
              <a:spcBef>
                <a:spcPts val="600"/>
              </a:spcBef>
              <a:spcAft>
                <a:spcPts val="1200"/>
              </a:spcAft>
              <a:buSzPct val="90000"/>
              <a:buFont typeface="Wingdings" pitchFamily="2" charset="2"/>
              <a:buChar char="Q"/>
            </a:pPr>
            <a:r>
              <a:rPr lang="en-US" sz="2400" b="0" dirty="0" smtClean="0">
                <a:solidFill>
                  <a:srgbClr val="000000"/>
                </a:solidFill>
                <a:latin typeface="Arial" charset="0"/>
              </a:rPr>
              <a:t> All 88 B717s will be subleased/leased to Delta beginning August 2013 through 2015</a:t>
            </a:r>
          </a:p>
          <a:p>
            <a:pPr eaLnBrk="0" hangingPunct="0">
              <a:spcBef>
                <a:spcPts val="600"/>
              </a:spcBef>
              <a:spcAft>
                <a:spcPts val="1200"/>
              </a:spcAft>
              <a:buSzPct val="90000"/>
              <a:buFont typeface="Wingdings" pitchFamily="2" charset="2"/>
              <a:buChar char="Q"/>
            </a:pPr>
            <a:r>
              <a:rPr lang="en-US" sz="2400" b="0" dirty="0" smtClean="0">
                <a:solidFill>
                  <a:srgbClr val="000000"/>
                </a:solidFill>
                <a:latin typeface="Arial" charset="0"/>
              </a:rPr>
              <a:t> 717 flying will be replaced with 737 flying at SWA</a:t>
            </a:r>
          </a:p>
          <a:p>
            <a:pPr eaLnBrk="0" hangingPunct="0">
              <a:spcBef>
                <a:spcPts val="600"/>
              </a:spcBef>
              <a:spcAft>
                <a:spcPts val="1200"/>
              </a:spcAft>
              <a:buSzPct val="90000"/>
              <a:buFont typeface="Wingdings" pitchFamily="2" charset="2"/>
              <a:buChar char="Q"/>
            </a:pPr>
            <a:r>
              <a:rPr lang="en-US" sz="2400" dirty="0" smtClean="0">
                <a:solidFill>
                  <a:srgbClr val="000000"/>
                </a:solidFill>
                <a:latin typeface="Arial" charset="0"/>
              </a:rPr>
              <a:t> Annual pretax improvement of $200 million after all 717s are transitioned</a:t>
            </a:r>
          </a:p>
          <a:p>
            <a:pPr lvl="1" eaLnBrk="0" hangingPunct="0">
              <a:spcBef>
                <a:spcPts val="600"/>
              </a:spcBef>
              <a:spcAft>
                <a:spcPts val="1200"/>
              </a:spcAft>
              <a:buSzPct val="90000"/>
              <a:buFont typeface="Wingdings" pitchFamily="2" charset="2"/>
              <a:buChar char="Q"/>
            </a:pPr>
            <a:r>
              <a:rPr lang="en-US" sz="2400" dirty="0" smtClean="0">
                <a:solidFill>
                  <a:srgbClr val="000000"/>
                </a:solidFill>
                <a:latin typeface="Arial" charset="0"/>
              </a:rPr>
              <a:t> </a:t>
            </a:r>
            <a:r>
              <a:rPr lang="en-US" sz="2400" b="0" dirty="0" smtClean="0">
                <a:solidFill>
                  <a:srgbClr val="000000"/>
                </a:solidFill>
                <a:latin typeface="Arial" charset="0"/>
              </a:rPr>
              <a:t>143 seats </a:t>
            </a:r>
            <a:r>
              <a:rPr lang="en-US" sz="2400" b="0" dirty="0" err="1" smtClean="0">
                <a:solidFill>
                  <a:srgbClr val="000000"/>
                </a:solidFill>
                <a:latin typeface="Arial" charset="0"/>
              </a:rPr>
              <a:t>vs</a:t>
            </a:r>
            <a:r>
              <a:rPr lang="en-US" sz="2400" b="0" dirty="0" smtClean="0">
                <a:solidFill>
                  <a:srgbClr val="000000"/>
                </a:solidFill>
                <a:latin typeface="Arial" charset="0"/>
              </a:rPr>
              <a:t> 117 seats</a:t>
            </a:r>
          </a:p>
          <a:p>
            <a:pPr lvl="1" eaLnBrk="0" hangingPunct="0">
              <a:spcBef>
                <a:spcPts val="600"/>
              </a:spcBef>
              <a:spcAft>
                <a:spcPts val="1200"/>
              </a:spcAft>
              <a:buSzPct val="90000"/>
              <a:buFont typeface="Wingdings" pitchFamily="2" charset="2"/>
              <a:buChar char="Q"/>
            </a:pPr>
            <a:r>
              <a:rPr lang="en-US" sz="2400" dirty="0" smtClean="0">
                <a:solidFill>
                  <a:srgbClr val="000000"/>
                </a:solidFill>
                <a:latin typeface="Arial" charset="0"/>
              </a:rPr>
              <a:t> Same total costs</a:t>
            </a:r>
          </a:p>
        </p:txBody>
      </p:sp>
      <p:sp>
        <p:nvSpPr>
          <p:cNvPr id="4" name="Title 3"/>
          <p:cNvSpPr>
            <a:spLocks noGrp="1"/>
          </p:cNvSpPr>
          <p:nvPr>
            <p:ph type="title"/>
          </p:nvPr>
        </p:nvSpPr>
        <p:spPr/>
        <p:txBody>
          <a:bodyPr/>
          <a:lstStyle/>
          <a:p>
            <a:r>
              <a:rPr lang="en-US" dirty="0" smtClean="0"/>
              <a:t>717 Sublease to Delta</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Presentation Disclosure</a:t>
            </a:r>
            <a:endParaRPr lang="en-US" dirty="0"/>
          </a:p>
        </p:txBody>
      </p:sp>
      <p:sp>
        <p:nvSpPr>
          <p:cNvPr id="8194" name="Rectangle 2"/>
          <p:cNvSpPr>
            <a:spLocks noGrp="1" noChangeArrowheads="1"/>
          </p:cNvSpPr>
          <p:nvPr>
            <p:ph idx="1"/>
          </p:nvPr>
        </p:nvSpPr>
        <p:spPr>
          <a:xfrm>
            <a:off x="331470" y="1217766"/>
            <a:ext cx="8549640" cy="4779818"/>
          </a:xfrm>
        </p:spPr>
        <p:txBody>
          <a:bodyPr>
            <a:normAutofit/>
          </a:bodyPr>
          <a:lstStyle/>
          <a:p>
            <a:pPr>
              <a:buNone/>
            </a:pPr>
            <a:r>
              <a:rPr lang="en-US" sz="1400" dirty="0" smtClean="0"/>
              <a:t> </a:t>
            </a:r>
            <a:r>
              <a:rPr lang="en-US" sz="1400" b="1" dirty="0" smtClean="0"/>
              <a:t>	Cautionary </a:t>
            </a:r>
            <a:r>
              <a:rPr lang="en-US" sz="1400" b="1" dirty="0" smtClean="0"/>
              <a:t>Statement Regarding Forward-Looking </a:t>
            </a:r>
            <a:r>
              <a:rPr lang="en-US" sz="1400" b="1" dirty="0" smtClean="0"/>
              <a:t>Statements</a:t>
            </a:r>
          </a:p>
          <a:p>
            <a:pPr marL="365760">
              <a:spcBef>
                <a:spcPts val="1200"/>
              </a:spcBef>
              <a:spcAft>
                <a:spcPts val="1200"/>
              </a:spcAft>
              <a:buNone/>
            </a:pPr>
            <a:r>
              <a:rPr lang="en-US" sz="1400" dirty="0" smtClean="0"/>
              <a:t>	This </a:t>
            </a:r>
            <a:r>
              <a:rPr lang="en-US" sz="1400" dirty="0" smtClean="0"/>
              <a:t>presentation contains forward-looking statements within the meaning of Section 27A of the Securities Act of 1933, as amended, and Section 21E of the Securities Exchange Act of 1934, as amended.  Forward-looking statements are based on, and include statements about, the Company’s estimates, expectations, beliefs, intentions, and strategies for the future, and are not guarantees of future performance. Specific forward-looking statements can be identified by the fact that they do not relate strictly to historical or current facts and include, without limitation, statements related to (</a:t>
            </a:r>
            <a:r>
              <a:rPr lang="en-US" sz="1400" dirty="0" err="1" smtClean="0"/>
              <a:t>i</a:t>
            </a:r>
            <a:r>
              <a:rPr lang="en-US" sz="1400" dirty="0" smtClean="0"/>
              <a:t>) the Company’s financial outlook; (ii) its growth plans and expectations, including its capacity and fleet expectations; and (iii) its expectations with respect to liquidity.  Forward-looking statements involve risks, uncertainties, assumptions, and other factors that are difficult to predict and that could cause actual results to vary materially from those expressed in or indicated by them. Factors include, among others, (</a:t>
            </a:r>
            <a:r>
              <a:rPr lang="en-US" sz="1400" dirty="0" err="1" smtClean="0"/>
              <a:t>i</a:t>
            </a:r>
            <a:r>
              <a:rPr lang="en-US" sz="1400" dirty="0" smtClean="0"/>
              <a:t>) changes in the price of aircraft fuel, the impact of hedge accounting, and any changes to the Company’s fuel hedging strategies and positions; (ii) the impact of the economy on demand for air travel and the impact of fuel prices, economic conditions, and actions of competitors on the Company’s business decisions, plans, and strategies; (iii) the Company’s dependence on third parties with respect to certain of its initiatives, in particular its fleet plans; and (iv) other factors, as described in the Company's filings with the Securities and Exchange Commission, including the detailed factors discussed under the heading "Risk Factors" in the Company’s Annual Report on Form 10-K for the fiscal year ended December 31, 2011.</a:t>
            </a:r>
          </a:p>
          <a:p>
            <a:pPr>
              <a:lnSpc>
                <a:spcPct val="80000"/>
              </a:lnSpc>
              <a:buFont typeface="Wingdings" pitchFamily="2" charset="2"/>
              <a:buNone/>
            </a:pPr>
            <a:endParaRPr lang="en-US" sz="1600" b="1" dirty="0" smtClean="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2</a:t>
            </a:fld>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674370" y="1124242"/>
            <a:ext cx="8321040" cy="4170372"/>
          </a:xfrm>
          <a:prstGeom prst="rect">
            <a:avLst/>
          </a:prstGeom>
          <a:noFill/>
          <a:ln w="12700">
            <a:noFill/>
            <a:miter lim="800000"/>
            <a:headEnd/>
            <a:tailEnd/>
          </a:ln>
        </p:spPr>
        <p:txBody>
          <a:bodyPr wrap="square">
            <a:spAutoFit/>
          </a:bodyPr>
          <a:lstStyle/>
          <a:p>
            <a:pPr eaLnBrk="0" hangingPunct="0">
              <a:spcBef>
                <a:spcPts val="600"/>
              </a:spcBef>
              <a:buSzPct val="90000"/>
              <a:buFont typeface="Wingdings" pitchFamily="2" charset="2"/>
              <a:buChar char="Q"/>
            </a:pPr>
            <a:r>
              <a:rPr lang="en-US" sz="2400" b="0" dirty="0" smtClean="0">
                <a:solidFill>
                  <a:srgbClr val="000000"/>
                </a:solidFill>
                <a:latin typeface="Arial" charset="0"/>
              </a:rPr>
              <a:t>Accounting charge in 3</a:t>
            </a:r>
            <a:r>
              <a:rPr lang="en-US" sz="2400" b="0" baseline="30000" dirty="0" smtClean="0">
                <a:solidFill>
                  <a:srgbClr val="000000"/>
                </a:solidFill>
                <a:latin typeface="Arial" charset="0"/>
              </a:rPr>
              <a:t>rd</a:t>
            </a:r>
            <a:r>
              <a:rPr lang="en-US" sz="2400" b="0" dirty="0" smtClean="0">
                <a:solidFill>
                  <a:srgbClr val="000000"/>
                </a:solidFill>
                <a:latin typeface="Arial" charset="0"/>
              </a:rPr>
              <a:t> </a:t>
            </a:r>
            <a:r>
              <a:rPr lang="en-US" sz="2400" dirty="0" smtClean="0">
                <a:solidFill>
                  <a:srgbClr val="000000"/>
                </a:solidFill>
                <a:latin typeface="Arial" charset="0"/>
              </a:rPr>
              <a:t>q</a:t>
            </a:r>
            <a:r>
              <a:rPr lang="en-US" sz="2400" b="0" dirty="0" smtClean="0">
                <a:solidFill>
                  <a:srgbClr val="000000"/>
                </a:solidFill>
                <a:latin typeface="Arial" charset="0"/>
              </a:rPr>
              <a:t>uarter of approximately $140 million</a:t>
            </a:r>
          </a:p>
          <a:p>
            <a:pPr lvl="1" eaLnBrk="0" hangingPunct="0">
              <a:spcBef>
                <a:spcPts val="600"/>
              </a:spcBef>
              <a:buSzPct val="90000"/>
              <a:buFont typeface="Wingdings" pitchFamily="2" charset="2"/>
              <a:buChar char="Q"/>
            </a:pPr>
            <a:r>
              <a:rPr lang="en-US" sz="2400" dirty="0" smtClean="0">
                <a:solidFill>
                  <a:srgbClr val="000000"/>
                </a:solidFill>
                <a:latin typeface="Arial" charset="0"/>
              </a:rPr>
              <a:t> Primarily costs to convert aircraft to Delta livery</a:t>
            </a:r>
          </a:p>
          <a:p>
            <a:pPr lvl="1" eaLnBrk="0" hangingPunct="0">
              <a:spcBef>
                <a:spcPts val="600"/>
              </a:spcBef>
              <a:buSzPct val="90000"/>
              <a:buFont typeface="Wingdings" pitchFamily="2" charset="2"/>
              <a:buChar char="Q"/>
            </a:pPr>
            <a:r>
              <a:rPr lang="en-US" sz="2400" b="0" dirty="0" smtClean="0">
                <a:solidFill>
                  <a:srgbClr val="000000"/>
                </a:solidFill>
                <a:latin typeface="Arial" charset="0"/>
              </a:rPr>
              <a:t> Included in our acquisition and integration costs – non GAAP special item</a:t>
            </a:r>
          </a:p>
          <a:p>
            <a:pPr lvl="1" eaLnBrk="0" hangingPunct="0">
              <a:spcBef>
                <a:spcPts val="600"/>
              </a:spcBef>
              <a:buSzPct val="90000"/>
              <a:buFont typeface="Wingdings" pitchFamily="2" charset="2"/>
              <a:buChar char="Q"/>
            </a:pPr>
            <a:r>
              <a:rPr lang="en-US" sz="2400" dirty="0" smtClean="0">
                <a:solidFill>
                  <a:srgbClr val="000000"/>
                </a:solidFill>
                <a:latin typeface="Arial" charset="0"/>
              </a:rPr>
              <a:t>Expected net cost to SWA to convert aircraft is $100 million</a:t>
            </a:r>
          </a:p>
          <a:p>
            <a:pPr lvl="1" eaLnBrk="0" hangingPunct="0">
              <a:spcBef>
                <a:spcPts val="600"/>
              </a:spcBef>
              <a:buSzPct val="90000"/>
              <a:buFont typeface="Wingdings" pitchFamily="2" charset="2"/>
              <a:buChar char="Q"/>
            </a:pPr>
            <a:r>
              <a:rPr lang="en-US" sz="2400" b="0" dirty="0" smtClean="0">
                <a:solidFill>
                  <a:srgbClr val="000000"/>
                </a:solidFill>
                <a:latin typeface="Arial" charset="0"/>
              </a:rPr>
              <a:t> SWA expected to incur $50 million to convert 717s to SWA livery, thus $50 million increase</a:t>
            </a:r>
          </a:p>
          <a:p>
            <a:pPr eaLnBrk="0" hangingPunct="0">
              <a:spcBef>
                <a:spcPts val="600"/>
              </a:spcBef>
              <a:buSzPct val="90000"/>
              <a:buFont typeface="Wingdings" pitchFamily="2" charset="2"/>
              <a:buChar char="Q"/>
            </a:pPr>
            <a:r>
              <a:rPr lang="en-US" sz="2400" dirty="0" smtClean="0">
                <a:solidFill>
                  <a:srgbClr val="000000"/>
                </a:solidFill>
                <a:latin typeface="Arial" charset="0"/>
              </a:rPr>
              <a:t> As 717’s exit fleet, no further impact to financial statement</a:t>
            </a:r>
          </a:p>
        </p:txBody>
      </p:sp>
      <p:sp>
        <p:nvSpPr>
          <p:cNvPr id="4" name="Title 3"/>
          <p:cNvSpPr>
            <a:spLocks noGrp="1"/>
          </p:cNvSpPr>
          <p:nvPr>
            <p:ph type="title"/>
          </p:nvPr>
        </p:nvSpPr>
        <p:spPr/>
        <p:txBody>
          <a:bodyPr/>
          <a:lstStyle/>
          <a:p>
            <a:r>
              <a:rPr lang="en-US" dirty="0" smtClean="0"/>
              <a:t>717 Sublease to Delta Continued</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ROIC Calculation</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21</a:t>
            </a:fld>
            <a:endParaRPr lang="en-US" dirty="0"/>
          </a:p>
        </p:txBody>
      </p:sp>
      <p:graphicFrame>
        <p:nvGraphicFramePr>
          <p:cNvPr id="27657" name="Object 9"/>
          <p:cNvGraphicFramePr>
            <a:graphicFrameLocks noChangeAspect="1"/>
          </p:cNvGraphicFramePr>
          <p:nvPr/>
        </p:nvGraphicFramePr>
        <p:xfrm>
          <a:off x="445496" y="1221104"/>
          <a:ext cx="8253009" cy="4253866"/>
        </p:xfrm>
        <a:graphic>
          <a:graphicData uri="http://schemas.openxmlformats.org/presentationml/2006/ole">
            <p:oleObj spid="_x0000_s27657" name="Worksheet" r:id="rId3" imgW="6172200" imgH="3181255" progId="Excel.Sheet.8">
              <p:link updateAutomatic="1"/>
            </p:oleObj>
          </a:graphicData>
        </a:graphic>
      </p:graphicFrame>
      <p:sp>
        <p:nvSpPr>
          <p:cNvPr id="7" name="TextBox 6"/>
          <p:cNvSpPr txBox="1"/>
          <p:nvPr/>
        </p:nvSpPr>
        <p:spPr>
          <a:xfrm>
            <a:off x="1860568" y="5925790"/>
            <a:ext cx="6877792" cy="307777"/>
          </a:xfrm>
          <a:prstGeom prst="rect">
            <a:avLst/>
          </a:prstGeom>
          <a:noFill/>
        </p:spPr>
        <p:txBody>
          <a:bodyPr wrap="square" rtlCol="0">
            <a:spAutoFit/>
          </a:bodyPr>
          <a:lstStyle/>
          <a:p>
            <a:r>
              <a:rPr lang="en-US" sz="1400" b="0" dirty="0" smtClean="0">
                <a:solidFill>
                  <a:srgbClr val="000000"/>
                </a:solidFill>
              </a:rPr>
              <a:t>*Note: </a:t>
            </a:r>
            <a:r>
              <a:rPr lang="en-US" sz="1400" dirty="0" smtClean="0">
                <a:solidFill>
                  <a:srgbClr val="000000"/>
                </a:solidFill>
              </a:rPr>
              <a:t>Includes AirTran as of May 2, 2011.</a:t>
            </a:r>
            <a:endParaRPr lang="en-US" sz="1400" b="0" dirty="0">
              <a:solidFill>
                <a:srgbClr val="000000"/>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6000" dirty="0" smtClean="0">
                <a:latin typeface="Arial" charset="0"/>
              </a:rPr>
              <a:t>Second Quarter 2012</a:t>
            </a:r>
            <a:endParaRPr lang="en-US" dirty="0">
              <a:latin typeface="Arial" charset="0"/>
            </a:endParaRPr>
          </a:p>
        </p:txBody>
      </p:sp>
      <p:sp>
        <p:nvSpPr>
          <p:cNvPr id="3" name="Text Placeholder 2"/>
          <p:cNvSpPr>
            <a:spLocks noGrp="1"/>
          </p:cNvSpPr>
          <p:nvPr>
            <p:ph type="body" idx="1"/>
          </p:nvPr>
        </p:nvSpPr>
        <p:spPr>
          <a:xfrm>
            <a:off x="839347" y="5607079"/>
            <a:ext cx="7773939" cy="537229"/>
          </a:xfrm>
        </p:spPr>
        <p:txBody>
          <a:bodyPr/>
          <a:lstStyle/>
          <a:p>
            <a:r>
              <a:rPr lang="en-US" dirty="0" smtClean="0"/>
              <a:t>July 19, 2012</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22910" y="111892"/>
            <a:ext cx="8229600" cy="838603"/>
          </a:xfrm>
        </p:spPr>
        <p:txBody>
          <a:bodyPr>
            <a:normAutofit/>
          </a:bodyPr>
          <a:lstStyle/>
          <a:p>
            <a:r>
              <a:rPr lang="en-US" dirty="0" smtClean="0"/>
              <a:t>Second Quarter 2012</a:t>
            </a:r>
            <a:endParaRPr lang="en-US" sz="1600" dirty="0"/>
          </a:p>
        </p:txBody>
      </p:sp>
      <p:sp>
        <p:nvSpPr>
          <p:cNvPr id="9" name="Text Box 2"/>
          <p:cNvSpPr txBox="1">
            <a:spLocks noChangeArrowheads="1"/>
          </p:cNvSpPr>
          <p:nvPr/>
        </p:nvSpPr>
        <p:spPr bwMode="auto">
          <a:xfrm>
            <a:off x="533400" y="3623310"/>
            <a:ext cx="8610600" cy="2108141"/>
          </a:xfrm>
          <a:prstGeom prst="rect">
            <a:avLst/>
          </a:prstGeom>
          <a:noFill/>
          <a:ln w="12700">
            <a:noFill/>
            <a:miter lim="800000"/>
            <a:headEnd/>
            <a:tailEnd/>
          </a:ln>
        </p:spPr>
        <p:txBody>
          <a:bodyPr wrap="square" lIns="91440">
            <a:spAutoFit/>
          </a:bodyPr>
          <a:lstStyle/>
          <a:p>
            <a:pPr eaLnBrk="0" hangingPunct="0">
              <a:lnSpc>
                <a:spcPct val="105000"/>
              </a:lnSpc>
              <a:buFont typeface="Wingdings" pitchFamily="2" charset="2"/>
              <a:buChar char="Q"/>
            </a:pPr>
            <a:endParaRPr lang="en-US" b="0" dirty="0" smtClean="0">
              <a:solidFill>
                <a:srgbClr val="000000"/>
              </a:solidFill>
              <a:latin typeface="Arial" charset="0"/>
            </a:endParaRPr>
          </a:p>
          <a:p>
            <a:pPr eaLnBrk="0" hangingPunct="0">
              <a:lnSpc>
                <a:spcPct val="105000"/>
              </a:lnSpc>
            </a:pPr>
            <a:r>
              <a:rPr lang="en-US" dirty="0" smtClean="0">
                <a:solidFill>
                  <a:srgbClr val="000000"/>
                </a:solidFill>
                <a:latin typeface="Arial" charset="0"/>
              </a:rPr>
              <a:t>* Record quarterly performances</a:t>
            </a:r>
          </a:p>
          <a:p>
            <a:pPr eaLnBrk="0" hangingPunct="0">
              <a:lnSpc>
                <a:spcPct val="105000"/>
              </a:lnSpc>
            </a:pPr>
            <a:r>
              <a:rPr lang="en-US" dirty="0" smtClean="0">
                <a:solidFill>
                  <a:srgbClr val="000000"/>
                </a:solidFill>
                <a:latin typeface="Arial" charset="0"/>
              </a:rPr>
              <a:t> </a:t>
            </a:r>
          </a:p>
          <a:p>
            <a:pPr eaLnBrk="0" hangingPunct="0">
              <a:lnSpc>
                <a:spcPct val="105000"/>
              </a:lnSpc>
              <a:buFont typeface="Wingdings" pitchFamily="2" charset="2"/>
              <a:buChar char="Q"/>
            </a:pPr>
            <a:r>
              <a:rPr lang="en-US" b="0" dirty="0" smtClean="0">
                <a:solidFill>
                  <a:srgbClr val="000000"/>
                </a:solidFill>
                <a:latin typeface="Arial" charset="0"/>
              </a:rPr>
              <a:t>Special </a:t>
            </a:r>
            <a:r>
              <a:rPr lang="en-US" b="0" dirty="0" smtClean="0">
                <a:solidFill>
                  <a:srgbClr val="000000"/>
                </a:solidFill>
                <a:latin typeface="Arial" charset="0"/>
              </a:rPr>
              <a:t>Items </a:t>
            </a:r>
            <a:r>
              <a:rPr lang="en-US" b="0" dirty="0" smtClean="0">
                <a:solidFill>
                  <a:srgbClr val="000000"/>
                </a:solidFill>
                <a:latin typeface="Arial" charset="0"/>
              </a:rPr>
              <a:t>included in GAAP earnings:</a:t>
            </a:r>
            <a:endParaRPr lang="en-US" b="0" dirty="0" smtClean="0">
              <a:solidFill>
                <a:srgbClr val="000000"/>
              </a:solidFill>
              <a:latin typeface="Arial" charset="0"/>
            </a:endParaRPr>
          </a:p>
          <a:p>
            <a:pPr lvl="1" eaLnBrk="0" hangingPunct="0">
              <a:lnSpc>
                <a:spcPct val="105000"/>
              </a:lnSpc>
              <a:buFont typeface="Wingdings" pitchFamily="2" charset="2"/>
              <a:buChar char="Q"/>
            </a:pPr>
            <a:r>
              <a:rPr lang="en-US" dirty="0" smtClean="0">
                <a:solidFill>
                  <a:srgbClr val="000000"/>
                </a:solidFill>
                <a:latin typeface="Arial" charset="0"/>
              </a:rPr>
              <a:t> </a:t>
            </a:r>
            <a:r>
              <a:rPr lang="en-US" dirty="0" smtClean="0">
                <a:solidFill>
                  <a:srgbClr val="000000"/>
                </a:solidFill>
                <a:latin typeface="Arial" charset="0"/>
              </a:rPr>
              <a:t>$</a:t>
            </a:r>
            <a:r>
              <a:rPr lang="en-US" dirty="0" smtClean="0">
                <a:solidFill>
                  <a:srgbClr val="000000"/>
                </a:solidFill>
                <a:latin typeface="Arial" charset="0"/>
              </a:rPr>
              <a:t>62</a:t>
            </a:r>
            <a:r>
              <a:rPr lang="en-US" dirty="0" smtClean="0">
                <a:solidFill>
                  <a:srgbClr val="000000"/>
                </a:solidFill>
                <a:latin typeface="Arial" charset="0"/>
              </a:rPr>
              <a:t> </a:t>
            </a:r>
            <a:r>
              <a:rPr lang="en-US" dirty="0" smtClean="0">
                <a:solidFill>
                  <a:srgbClr val="000000"/>
                </a:solidFill>
                <a:latin typeface="Arial" charset="0"/>
              </a:rPr>
              <a:t>million in non-cash, mark-to-market, and other items associated with a portion of the fuel hedge </a:t>
            </a:r>
            <a:r>
              <a:rPr lang="en-US" dirty="0" smtClean="0">
                <a:solidFill>
                  <a:srgbClr val="000000"/>
                </a:solidFill>
                <a:latin typeface="Arial" charset="0"/>
              </a:rPr>
              <a:t>portfolio ($38 million net of tax)</a:t>
            </a:r>
            <a:endParaRPr lang="en-US" dirty="0" smtClean="0">
              <a:solidFill>
                <a:srgbClr val="000000"/>
              </a:solidFill>
              <a:latin typeface="Arial" charset="0"/>
            </a:endParaRPr>
          </a:p>
          <a:p>
            <a:pPr lvl="1" eaLnBrk="0" hangingPunct="0">
              <a:lnSpc>
                <a:spcPct val="105000"/>
              </a:lnSpc>
              <a:buFont typeface="Wingdings" pitchFamily="2" charset="2"/>
              <a:buChar char="Q"/>
            </a:pPr>
            <a:r>
              <a:rPr lang="en-US" b="0" dirty="0" smtClean="0">
                <a:solidFill>
                  <a:srgbClr val="000000"/>
                </a:solidFill>
                <a:latin typeface="Arial" charset="0"/>
              </a:rPr>
              <a:t> </a:t>
            </a:r>
            <a:r>
              <a:rPr lang="en-US" b="0" dirty="0" smtClean="0">
                <a:solidFill>
                  <a:srgbClr val="000000"/>
                </a:solidFill>
                <a:latin typeface="Arial" charset="0"/>
              </a:rPr>
              <a:t>$11 </a:t>
            </a:r>
            <a:r>
              <a:rPr lang="en-US" b="0" dirty="0" smtClean="0">
                <a:solidFill>
                  <a:srgbClr val="000000"/>
                </a:solidFill>
                <a:latin typeface="Arial" charset="0"/>
              </a:rPr>
              <a:t>million in acquisition and integration </a:t>
            </a:r>
            <a:r>
              <a:rPr lang="en-US" b="0" dirty="0" smtClean="0">
                <a:solidFill>
                  <a:srgbClr val="000000"/>
                </a:solidFill>
                <a:latin typeface="Arial" charset="0"/>
              </a:rPr>
              <a:t>costs ($7 million net of tax)</a:t>
            </a:r>
            <a:endParaRPr lang="en-US" b="0" dirty="0" smtClean="0">
              <a:solidFill>
                <a:srgbClr val="000000"/>
              </a:solidFill>
              <a:latin typeface="Arial" charset="0"/>
            </a:endParaRPr>
          </a:p>
        </p:txBody>
      </p:sp>
      <p:sp>
        <p:nvSpPr>
          <p:cNvPr id="10" name="TextBox 9"/>
          <p:cNvSpPr txBox="1"/>
          <p:nvPr/>
        </p:nvSpPr>
        <p:spPr>
          <a:xfrm>
            <a:off x="400050" y="1273985"/>
            <a:ext cx="825246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sp>
        <p:nvSpPr>
          <p:cNvPr id="7"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3</a:t>
            </a:fld>
            <a:endParaRPr lang="en-US" dirty="0"/>
          </a:p>
        </p:txBody>
      </p:sp>
      <p:sp>
        <p:nvSpPr>
          <p:cNvPr id="11" name="TextBox 10"/>
          <p:cNvSpPr txBox="1"/>
          <p:nvPr/>
        </p:nvSpPr>
        <p:spPr>
          <a:xfrm>
            <a:off x="1860568" y="5925790"/>
            <a:ext cx="6877792" cy="307777"/>
          </a:xfrm>
          <a:prstGeom prst="rect">
            <a:avLst/>
          </a:prstGeom>
          <a:noFill/>
        </p:spPr>
        <p:txBody>
          <a:bodyPr wrap="square" rtlCol="0">
            <a:spAutoFit/>
          </a:bodyPr>
          <a:lstStyle/>
          <a:p>
            <a:r>
              <a:rPr lang="en-US" sz="1400" b="0" dirty="0" smtClean="0">
                <a:solidFill>
                  <a:srgbClr val="000000"/>
                </a:solidFill>
              </a:rPr>
              <a:t>*Note: </a:t>
            </a:r>
            <a:r>
              <a:rPr lang="en-US" sz="1400" dirty="0" smtClean="0">
                <a:solidFill>
                  <a:srgbClr val="000000"/>
                </a:solidFill>
              </a:rPr>
              <a:t>Includes AirTran as of May 2, 2011.</a:t>
            </a:r>
            <a:endParaRPr lang="en-US" sz="1400" b="0" dirty="0">
              <a:solidFill>
                <a:srgbClr val="000000"/>
              </a:solidFill>
            </a:endParaRPr>
          </a:p>
        </p:txBody>
      </p:sp>
      <p:graphicFrame>
        <p:nvGraphicFramePr>
          <p:cNvPr id="1038" name="Object 14"/>
          <p:cNvGraphicFramePr>
            <a:graphicFrameLocks noChangeAspect="1"/>
          </p:cNvGraphicFramePr>
          <p:nvPr/>
        </p:nvGraphicFramePr>
        <p:xfrm>
          <a:off x="705803" y="1659254"/>
          <a:ext cx="7304670" cy="1964055"/>
        </p:xfrm>
        <a:graphic>
          <a:graphicData uri="http://schemas.openxmlformats.org/presentationml/2006/ole">
            <p:oleObj spid="_x0000_s1038" name="Worksheet" r:id="rId4" imgW="5172218" imgH="1390460" progId="Excel.Sheet.8">
              <p:link updateAutomatic="1"/>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860568" y="5925790"/>
            <a:ext cx="6877792" cy="307777"/>
          </a:xfrm>
          <a:prstGeom prst="rect">
            <a:avLst/>
          </a:prstGeom>
          <a:noFill/>
        </p:spPr>
        <p:txBody>
          <a:bodyPr wrap="square" rtlCol="0">
            <a:spAutoFit/>
          </a:bodyPr>
          <a:lstStyle/>
          <a:p>
            <a:r>
              <a:rPr lang="en-US" sz="1400" b="0" dirty="0" smtClean="0">
                <a:solidFill>
                  <a:srgbClr val="000000"/>
                </a:solidFill>
              </a:rPr>
              <a:t>*Note: </a:t>
            </a:r>
            <a:r>
              <a:rPr lang="en-US" sz="1400" dirty="0" smtClean="0">
                <a:solidFill>
                  <a:srgbClr val="000000"/>
                </a:solidFill>
              </a:rPr>
              <a:t>Includes AirTran as of May 2, 2011.</a:t>
            </a:r>
            <a:endParaRPr lang="en-US" sz="1400" b="0" dirty="0">
              <a:solidFill>
                <a:srgbClr val="000000"/>
              </a:solidFill>
            </a:endParaRPr>
          </a:p>
        </p:txBody>
      </p:sp>
      <p:sp>
        <p:nvSpPr>
          <p:cNvPr id="13" name="TextBox 12"/>
          <p:cNvSpPr txBox="1"/>
          <p:nvPr/>
        </p:nvSpPr>
        <p:spPr>
          <a:xfrm>
            <a:off x="148590" y="1205405"/>
            <a:ext cx="868680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sp>
        <p:nvSpPr>
          <p:cNvPr id="14" name="Title 13"/>
          <p:cNvSpPr>
            <a:spLocks noGrp="1"/>
          </p:cNvSpPr>
          <p:nvPr>
            <p:ph type="title"/>
          </p:nvPr>
        </p:nvSpPr>
        <p:spPr/>
        <p:txBody>
          <a:bodyPr>
            <a:normAutofit/>
          </a:bodyPr>
          <a:lstStyle/>
          <a:p>
            <a:r>
              <a:rPr lang="en-US" dirty="0" smtClean="0"/>
              <a:t>Second Quarter Results</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4</a:t>
            </a:fld>
            <a:endParaRPr lang="en-US" dirty="0"/>
          </a:p>
        </p:txBody>
      </p:sp>
      <p:graphicFrame>
        <p:nvGraphicFramePr>
          <p:cNvPr id="19457" name="Object 1"/>
          <p:cNvGraphicFramePr>
            <a:graphicFrameLocks noChangeAspect="1"/>
          </p:cNvGraphicFramePr>
          <p:nvPr/>
        </p:nvGraphicFramePr>
        <p:xfrm>
          <a:off x="603885" y="1506855"/>
          <a:ext cx="7936230" cy="4243360"/>
        </p:xfrm>
        <a:graphic>
          <a:graphicData uri="http://schemas.openxmlformats.org/presentationml/2006/ole">
            <p:oleObj spid="_x0000_s19457" name="Worksheet" r:id="rId4" imgW="6591395" imgH="3524155" progId="Excel.Sheet.8">
              <p:link updateAutomatic="1"/>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860568" y="5925790"/>
            <a:ext cx="6877792" cy="307777"/>
          </a:xfrm>
          <a:prstGeom prst="rect">
            <a:avLst/>
          </a:prstGeom>
          <a:noFill/>
        </p:spPr>
        <p:txBody>
          <a:bodyPr wrap="square" rtlCol="0">
            <a:spAutoFit/>
          </a:bodyPr>
          <a:lstStyle/>
          <a:p>
            <a:r>
              <a:rPr lang="en-US" sz="1400" b="0" dirty="0" smtClean="0">
                <a:solidFill>
                  <a:srgbClr val="000000"/>
                </a:solidFill>
              </a:rPr>
              <a:t>*Note: </a:t>
            </a:r>
            <a:r>
              <a:rPr lang="en-US" sz="1400" dirty="0" smtClean="0">
                <a:solidFill>
                  <a:srgbClr val="000000"/>
                </a:solidFill>
              </a:rPr>
              <a:t>Includes AirTran as of May 2, 2011.</a:t>
            </a:r>
            <a:endParaRPr lang="en-US" sz="1400" b="0" dirty="0">
              <a:solidFill>
                <a:srgbClr val="000000"/>
              </a:solidFill>
            </a:endParaRPr>
          </a:p>
        </p:txBody>
      </p:sp>
      <p:sp>
        <p:nvSpPr>
          <p:cNvPr id="13" name="TextBox 12"/>
          <p:cNvSpPr txBox="1"/>
          <p:nvPr/>
        </p:nvSpPr>
        <p:spPr>
          <a:xfrm>
            <a:off x="148590" y="1205405"/>
            <a:ext cx="8686800" cy="307777"/>
          </a:xfrm>
          <a:prstGeom prst="rect">
            <a:avLst/>
          </a:prstGeom>
          <a:noFill/>
        </p:spPr>
        <p:txBody>
          <a:bodyPr wrap="square" rtlCol="0">
            <a:spAutoFit/>
          </a:bodyPr>
          <a:lstStyle/>
          <a:p>
            <a:r>
              <a:rPr lang="en-US" sz="1400" b="1" dirty="0" smtClean="0">
                <a:solidFill>
                  <a:srgbClr val="000000"/>
                </a:solidFill>
                <a:latin typeface="+mj-lt"/>
              </a:rPr>
              <a:t>Excluding Special Items</a:t>
            </a:r>
          </a:p>
        </p:txBody>
      </p:sp>
      <p:sp>
        <p:nvSpPr>
          <p:cNvPr id="14" name="Title 13"/>
          <p:cNvSpPr>
            <a:spLocks noGrp="1"/>
          </p:cNvSpPr>
          <p:nvPr>
            <p:ph type="title"/>
          </p:nvPr>
        </p:nvSpPr>
        <p:spPr/>
        <p:txBody>
          <a:bodyPr>
            <a:normAutofit/>
          </a:bodyPr>
          <a:lstStyle/>
          <a:p>
            <a:r>
              <a:rPr lang="en-US" dirty="0" smtClean="0"/>
              <a:t>Second Quarter </a:t>
            </a:r>
            <a:r>
              <a:rPr lang="en-US" dirty="0" smtClean="0"/>
              <a:t>Operating Income</a:t>
            </a:r>
            <a:endParaRPr lang="en-US" dirty="0"/>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5</a:t>
            </a:fld>
            <a:endParaRPr lang="en-US" dirty="0"/>
          </a:p>
        </p:txBody>
      </p:sp>
      <p:graphicFrame>
        <p:nvGraphicFramePr>
          <p:cNvPr id="53252" name="Object 4"/>
          <p:cNvGraphicFramePr>
            <a:graphicFrameLocks noChangeAspect="1"/>
          </p:cNvGraphicFramePr>
          <p:nvPr/>
        </p:nvGraphicFramePr>
        <p:xfrm>
          <a:off x="659129" y="1641158"/>
          <a:ext cx="7966280" cy="3879532"/>
        </p:xfrm>
        <a:graphic>
          <a:graphicData uri="http://schemas.openxmlformats.org/presentationml/2006/ole">
            <p:oleObj spid="_x0000_s53252" name="Worksheet" r:id="rId4" imgW="6591395" imgH="3209973" progId="Excel.Sheet.8">
              <p:link updateAutomatic="1"/>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Results</a:t>
            </a:r>
            <a:endParaRPr lang="en-US" dirty="0"/>
          </a:p>
        </p:txBody>
      </p:sp>
      <p:sp>
        <p:nvSpPr>
          <p:cNvPr id="7" name="Slide Number Placeholder 6"/>
          <p:cNvSpPr>
            <a:spLocks noGrp="1"/>
          </p:cNvSpPr>
          <p:nvPr>
            <p:ph type="sldNum" sz="quarter" idx="12"/>
          </p:nvPr>
        </p:nvSpPr>
        <p:spPr/>
        <p:txBody>
          <a:bodyPr/>
          <a:lstStyle/>
          <a:p>
            <a:fld id="{103695CA-FC25-47E2-BAC1-9E61B7276785}" type="slidenum">
              <a:rPr lang="en-US" smtClean="0"/>
              <a:pPr/>
              <a:t>6</a:t>
            </a:fld>
            <a:endParaRPr lang="en-US" dirty="0"/>
          </a:p>
        </p:txBody>
      </p:sp>
      <p:graphicFrame>
        <p:nvGraphicFramePr>
          <p:cNvPr id="54275" name="Object 3"/>
          <p:cNvGraphicFramePr>
            <a:graphicFrameLocks noChangeAspect="1"/>
          </p:cNvGraphicFramePr>
          <p:nvPr/>
        </p:nvGraphicFramePr>
        <p:xfrm>
          <a:off x="493713" y="1625600"/>
          <a:ext cx="8170862" cy="3140075"/>
        </p:xfrm>
        <a:graphic>
          <a:graphicData uri="http://schemas.openxmlformats.org/presentationml/2006/ole">
            <p:oleObj spid="_x0000_s54275" name="Worksheet" r:id="rId3" imgW="4981480" imgH="1914668" progId="Excel.Sheet.8">
              <p:link updateAutomatic="1"/>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890649"/>
          </a:xfrm>
        </p:spPr>
        <p:txBody>
          <a:bodyPr>
            <a:normAutofit/>
          </a:bodyPr>
          <a:lstStyle/>
          <a:p>
            <a:r>
              <a:rPr lang="en-US" dirty="0" smtClean="0"/>
              <a:t>Revenues</a:t>
            </a:r>
            <a:br>
              <a:rPr lang="en-US" dirty="0" smtClean="0"/>
            </a:br>
            <a:r>
              <a:rPr lang="en-US" sz="1800" dirty="0" smtClean="0"/>
              <a:t>(Combined)</a:t>
            </a:r>
            <a:endParaRPr lang="en-US" sz="1800" dirty="0"/>
          </a:p>
        </p:txBody>
      </p:sp>
      <p:sp>
        <p:nvSpPr>
          <p:cNvPr id="8" name="Text Box 2"/>
          <p:cNvSpPr txBox="1">
            <a:spLocks noChangeArrowheads="1"/>
          </p:cNvSpPr>
          <p:nvPr/>
        </p:nvSpPr>
        <p:spPr bwMode="auto">
          <a:xfrm>
            <a:off x="784860" y="4766310"/>
            <a:ext cx="8164830" cy="932563"/>
          </a:xfrm>
          <a:prstGeom prst="rect">
            <a:avLst/>
          </a:prstGeom>
          <a:noFill/>
          <a:ln w="12700">
            <a:noFill/>
            <a:miter lim="800000"/>
            <a:headEnd/>
            <a:tailEnd/>
          </a:ln>
        </p:spPr>
        <p:txBody>
          <a:bodyPr wrap="square" lIns="91440">
            <a:spAutoFit/>
          </a:bodyPr>
          <a:lstStyle/>
          <a:p>
            <a:pPr eaLnBrk="0" hangingPunct="0">
              <a:lnSpc>
                <a:spcPct val="105000"/>
              </a:lnSpc>
              <a:buFont typeface="Wingdings" pitchFamily="2" charset="2"/>
              <a:buNone/>
            </a:pPr>
            <a:endParaRPr lang="en-US" sz="800" b="0" dirty="0">
              <a:solidFill>
                <a:srgbClr val="000000"/>
              </a:solidFill>
              <a:latin typeface="Arial" charset="0"/>
            </a:endParaRPr>
          </a:p>
          <a:p>
            <a:pPr eaLnBrk="0" hangingPunct="0">
              <a:lnSpc>
                <a:spcPct val="105000"/>
              </a:lnSpc>
              <a:spcAft>
                <a:spcPts val="1200"/>
              </a:spcAft>
              <a:buFont typeface="Wingdings" pitchFamily="2" charset="2"/>
              <a:buChar char="Q"/>
            </a:pPr>
            <a:r>
              <a:rPr lang="en-US" sz="2200" b="0" dirty="0">
                <a:solidFill>
                  <a:srgbClr val="000000"/>
                </a:solidFill>
                <a:latin typeface="Arial" charset="0"/>
              </a:rPr>
              <a:t> </a:t>
            </a:r>
            <a:r>
              <a:rPr lang="en-US" sz="2200" b="0" dirty="0" smtClean="0">
                <a:solidFill>
                  <a:srgbClr val="000000"/>
                </a:solidFill>
                <a:latin typeface="Arial" charset="0"/>
              </a:rPr>
              <a:t>Passenger Revenues, Total Operating Revenues, PRASM and RASM </a:t>
            </a:r>
            <a:r>
              <a:rPr lang="en-US" sz="2200" b="0" dirty="0" smtClean="0">
                <a:solidFill>
                  <a:srgbClr val="000000"/>
                </a:solidFill>
                <a:latin typeface="Arial" charset="0"/>
              </a:rPr>
              <a:t>were quarterly records</a:t>
            </a:r>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7</a:t>
            </a:fld>
            <a:endParaRPr lang="en-US" dirty="0"/>
          </a:p>
        </p:txBody>
      </p:sp>
      <p:graphicFrame>
        <p:nvGraphicFramePr>
          <p:cNvPr id="17422" name="Object 14"/>
          <p:cNvGraphicFramePr>
            <a:graphicFrameLocks noChangeAspect="1"/>
          </p:cNvGraphicFramePr>
          <p:nvPr/>
        </p:nvGraphicFramePr>
        <p:xfrm>
          <a:off x="614680" y="1370330"/>
          <a:ext cx="7680325" cy="3055938"/>
        </p:xfrm>
        <a:graphic>
          <a:graphicData uri="http://schemas.openxmlformats.org/presentationml/2006/ole">
            <p:oleObj spid="_x0000_s17422" name="Worksheet" r:id="rId3" imgW="5172218" imgH="2057400" progId="Excel.Sheet.8">
              <p:link updateAutomatic="1"/>
            </p:oleObj>
          </a:graphicData>
        </a:graphic>
      </p:graphicFrame>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67"/>
          <p:cNvSpPr>
            <a:spLocks noGrp="1" noChangeArrowheads="1"/>
          </p:cNvSpPr>
          <p:nvPr>
            <p:ph type="title"/>
          </p:nvPr>
        </p:nvSpPr>
        <p:spPr>
          <a:xfrm>
            <a:off x="457200" y="0"/>
            <a:ext cx="8229600" cy="890649"/>
          </a:xfrm>
        </p:spPr>
        <p:txBody>
          <a:bodyPr>
            <a:normAutofit fontScale="90000"/>
          </a:bodyPr>
          <a:lstStyle/>
          <a:p>
            <a:r>
              <a:rPr lang="en-US" sz="3600" dirty="0" smtClean="0"/>
              <a:t>Revenue Statistics</a:t>
            </a:r>
            <a:br>
              <a:rPr lang="en-US" sz="3600" dirty="0" smtClean="0"/>
            </a:br>
            <a:r>
              <a:rPr lang="en-US" sz="1800" dirty="0" smtClean="0"/>
              <a:t>(Combined)</a:t>
            </a:r>
          </a:p>
        </p:txBody>
      </p:sp>
      <p:sp>
        <p:nvSpPr>
          <p:cNvPr id="21507" name="Text Box 331"/>
          <p:cNvSpPr txBox="1">
            <a:spLocks noChangeArrowheads="1"/>
          </p:cNvSpPr>
          <p:nvPr/>
        </p:nvSpPr>
        <p:spPr bwMode="auto">
          <a:xfrm>
            <a:off x="563880" y="1150785"/>
            <a:ext cx="8305800" cy="519113"/>
          </a:xfrm>
          <a:prstGeom prst="rect">
            <a:avLst/>
          </a:prstGeom>
          <a:noFill/>
          <a:ln w="12700">
            <a:noFill/>
            <a:miter lim="800000"/>
            <a:headEnd/>
            <a:tailEnd/>
          </a:ln>
        </p:spPr>
        <p:txBody>
          <a:bodyPr>
            <a:spAutoFit/>
          </a:bodyPr>
          <a:lstStyle/>
          <a:p>
            <a:pPr eaLnBrk="0" hangingPunct="0">
              <a:spcBef>
                <a:spcPct val="50000"/>
              </a:spcBef>
            </a:pPr>
            <a:r>
              <a:rPr lang="en-US" sz="2800" dirty="0" smtClean="0">
                <a:solidFill>
                  <a:srgbClr val="000000"/>
                </a:solidFill>
                <a:latin typeface="Arial" charset="0"/>
              </a:rPr>
              <a:t>2Q 2012 </a:t>
            </a:r>
            <a:r>
              <a:rPr lang="en-US" sz="2800" dirty="0">
                <a:solidFill>
                  <a:srgbClr val="000000"/>
                </a:solidFill>
                <a:latin typeface="Arial" charset="0"/>
              </a:rPr>
              <a:t>Highlights</a:t>
            </a:r>
          </a:p>
        </p:txBody>
      </p:sp>
      <p:sp>
        <p:nvSpPr>
          <p:cNvPr id="5" name="TextBox 4"/>
          <p:cNvSpPr txBox="1"/>
          <p:nvPr/>
        </p:nvSpPr>
        <p:spPr>
          <a:xfrm>
            <a:off x="1849582" y="5833901"/>
            <a:ext cx="7065818" cy="307777"/>
          </a:xfrm>
          <a:prstGeom prst="rect">
            <a:avLst/>
          </a:prstGeom>
          <a:noFill/>
        </p:spPr>
        <p:txBody>
          <a:bodyPr wrap="square" rtlCol="0">
            <a:spAutoFit/>
          </a:bodyPr>
          <a:lstStyle/>
          <a:p>
            <a:r>
              <a:rPr lang="en-US" sz="1400" b="0" dirty="0" smtClean="0">
                <a:solidFill>
                  <a:srgbClr val="000000"/>
                </a:solidFill>
                <a:latin typeface="+mj-lt"/>
              </a:rPr>
              <a:t>* Quarterly Records</a:t>
            </a:r>
            <a:endParaRPr lang="en-US" sz="1400" b="0" dirty="0">
              <a:solidFill>
                <a:srgbClr val="000000"/>
              </a:solidFill>
              <a:latin typeface="+mj-lt"/>
            </a:endParaRPr>
          </a:p>
        </p:txBody>
      </p:sp>
      <p:sp>
        <p:nvSpPr>
          <p:cNvPr id="6"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8</a:t>
            </a:fld>
            <a:endParaRPr lang="en-US" dirty="0"/>
          </a:p>
        </p:txBody>
      </p:sp>
      <p:graphicFrame>
        <p:nvGraphicFramePr>
          <p:cNvPr id="43014" name="Object 6"/>
          <p:cNvGraphicFramePr>
            <a:graphicFrameLocks noChangeAspect="1"/>
          </p:cNvGraphicFramePr>
          <p:nvPr/>
        </p:nvGraphicFramePr>
        <p:xfrm>
          <a:off x="665163" y="1671638"/>
          <a:ext cx="7813675" cy="3840162"/>
        </p:xfrm>
        <a:graphic>
          <a:graphicData uri="http://schemas.openxmlformats.org/presentationml/2006/ole">
            <p:oleObj spid="_x0000_s43014" name="Worksheet" r:id="rId4" imgW="5714857" imgH="2810066" progId="Excel.Sheet.8">
              <p:link updateAutomatic="1"/>
            </p:oleObj>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62890" y="1063014"/>
            <a:ext cx="8610600" cy="5036763"/>
          </a:xfrm>
          <a:prstGeom prst="rect">
            <a:avLst/>
          </a:prstGeom>
          <a:noFill/>
          <a:ln w="12700">
            <a:noFill/>
            <a:miter lim="800000"/>
            <a:headEnd/>
            <a:tailEnd/>
          </a:ln>
        </p:spPr>
        <p:txBody>
          <a:bodyPr wrap="square" lIns="91440">
            <a:spAutoFit/>
          </a:bodyPr>
          <a:lstStyle/>
          <a:p>
            <a:pPr eaLnBrk="0" hangingPunct="0">
              <a:lnSpc>
                <a:spcPct val="105000"/>
              </a:lnSpc>
              <a:buFont typeface="Wingdings" pitchFamily="2" charset="2"/>
              <a:buChar char="Q"/>
            </a:pPr>
            <a:r>
              <a:rPr lang="en-US" sz="2400" b="0" dirty="0" smtClean="0">
                <a:solidFill>
                  <a:srgbClr val="000000"/>
                </a:solidFill>
                <a:latin typeface="Arial" charset="0"/>
              </a:rPr>
              <a:t> </a:t>
            </a:r>
            <a:r>
              <a:rPr lang="en-US" sz="2200" b="0" dirty="0" smtClean="0">
                <a:solidFill>
                  <a:srgbClr val="000000"/>
                </a:solidFill>
                <a:latin typeface="Arial" charset="0"/>
              </a:rPr>
              <a:t>All new Rapid Rewards continues to perform well with approximately $</a:t>
            </a:r>
            <a:r>
              <a:rPr lang="en-US" sz="2200" dirty="0" smtClean="0">
                <a:solidFill>
                  <a:srgbClr val="000000"/>
                </a:solidFill>
                <a:latin typeface="Arial" charset="0"/>
              </a:rPr>
              <a:t>75</a:t>
            </a:r>
            <a:r>
              <a:rPr lang="en-US" sz="2200" b="0" dirty="0" smtClean="0">
                <a:solidFill>
                  <a:srgbClr val="000000"/>
                </a:solidFill>
                <a:latin typeface="Arial" charset="0"/>
              </a:rPr>
              <a:t> million incremental cash </a:t>
            </a:r>
            <a:r>
              <a:rPr lang="en-US" sz="2200" b="0" dirty="0" smtClean="0">
                <a:solidFill>
                  <a:srgbClr val="000000"/>
                </a:solidFill>
                <a:latin typeface="Arial" charset="0"/>
              </a:rPr>
              <a:t>sales in 2Q12 </a:t>
            </a:r>
            <a:r>
              <a:rPr lang="en-US" sz="2200" b="0" dirty="0" smtClean="0">
                <a:solidFill>
                  <a:srgbClr val="000000"/>
                </a:solidFill>
                <a:latin typeface="Arial" charset="0"/>
              </a:rPr>
              <a:t>from business </a:t>
            </a:r>
            <a:r>
              <a:rPr lang="en-US" sz="2200" b="0" dirty="0" smtClean="0">
                <a:solidFill>
                  <a:srgbClr val="000000"/>
                </a:solidFill>
                <a:latin typeface="Arial" charset="0"/>
              </a:rPr>
              <a:t>partners; recognized approximately $50 million incremental passenger revenues </a:t>
            </a:r>
            <a:endParaRPr lang="en-US" sz="2200" b="0" dirty="0" smtClean="0">
              <a:solidFill>
                <a:srgbClr val="000000"/>
              </a:solidFill>
              <a:latin typeface="Arial" charset="0"/>
            </a:endParaRPr>
          </a:p>
          <a:p>
            <a:pPr eaLnBrk="0" hangingPunct="0">
              <a:lnSpc>
                <a:spcPct val="105000"/>
              </a:lnSpc>
              <a:buFont typeface="Wingdings" pitchFamily="2" charset="2"/>
              <a:buChar char="Q"/>
            </a:pPr>
            <a:r>
              <a:rPr lang="en-US" sz="2200" dirty="0" smtClean="0">
                <a:solidFill>
                  <a:srgbClr val="000000"/>
                </a:solidFill>
                <a:latin typeface="Arial" charset="0"/>
              </a:rPr>
              <a:t> </a:t>
            </a:r>
            <a:r>
              <a:rPr lang="en-US" sz="2200" b="0" dirty="0" smtClean="0">
                <a:solidFill>
                  <a:srgbClr val="000000"/>
                </a:solidFill>
                <a:latin typeface="Arial" charset="0"/>
              </a:rPr>
              <a:t>Business </a:t>
            </a:r>
            <a:r>
              <a:rPr lang="en-US" sz="2200" b="0" dirty="0">
                <a:solidFill>
                  <a:srgbClr val="000000"/>
                </a:solidFill>
                <a:latin typeface="Arial" charset="0"/>
              </a:rPr>
              <a:t>Select was </a:t>
            </a:r>
            <a:r>
              <a:rPr lang="en-US" sz="2200" b="0" dirty="0" smtClean="0">
                <a:solidFill>
                  <a:srgbClr val="000000"/>
                </a:solidFill>
                <a:latin typeface="Arial" charset="0"/>
              </a:rPr>
              <a:t>$</a:t>
            </a:r>
            <a:r>
              <a:rPr lang="en-US" sz="2200" dirty="0" smtClean="0">
                <a:solidFill>
                  <a:srgbClr val="000000"/>
                </a:solidFill>
                <a:latin typeface="Arial" charset="0"/>
              </a:rPr>
              <a:t>25</a:t>
            </a:r>
            <a:r>
              <a:rPr lang="en-US" sz="2200" b="0" dirty="0" smtClean="0">
                <a:solidFill>
                  <a:srgbClr val="000000"/>
                </a:solidFill>
                <a:latin typeface="Arial" charset="0"/>
              </a:rPr>
              <a:t> </a:t>
            </a:r>
            <a:r>
              <a:rPr lang="en-US" sz="2200" b="0" dirty="0">
                <a:solidFill>
                  <a:srgbClr val="000000"/>
                </a:solidFill>
                <a:latin typeface="Arial" charset="0"/>
              </a:rPr>
              <a:t>million in </a:t>
            </a:r>
            <a:r>
              <a:rPr lang="en-US" sz="2200" dirty="0" smtClean="0">
                <a:solidFill>
                  <a:srgbClr val="000000"/>
                </a:solidFill>
                <a:latin typeface="Arial" charset="0"/>
              </a:rPr>
              <a:t>2Q</a:t>
            </a:r>
            <a:r>
              <a:rPr lang="en-US" sz="2200" b="0" dirty="0" smtClean="0">
                <a:solidFill>
                  <a:srgbClr val="000000"/>
                </a:solidFill>
                <a:latin typeface="Arial" charset="0"/>
              </a:rPr>
              <a:t>12 </a:t>
            </a:r>
            <a:r>
              <a:rPr lang="en-US" sz="2200" b="0" dirty="0">
                <a:solidFill>
                  <a:srgbClr val="000000"/>
                </a:solidFill>
                <a:latin typeface="Arial" charset="0"/>
              </a:rPr>
              <a:t>vs. </a:t>
            </a:r>
            <a:r>
              <a:rPr lang="en-US" sz="2200" b="0" dirty="0" smtClean="0">
                <a:solidFill>
                  <a:srgbClr val="000000"/>
                </a:solidFill>
                <a:latin typeface="Arial" charset="0"/>
              </a:rPr>
              <a:t>$25 </a:t>
            </a:r>
            <a:r>
              <a:rPr lang="en-US" sz="2200" b="0" dirty="0">
                <a:solidFill>
                  <a:srgbClr val="000000"/>
                </a:solidFill>
                <a:latin typeface="Arial" charset="0"/>
              </a:rPr>
              <a:t>million in </a:t>
            </a:r>
            <a:r>
              <a:rPr lang="en-US" sz="2200" b="0" dirty="0" smtClean="0">
                <a:solidFill>
                  <a:srgbClr val="000000"/>
                </a:solidFill>
                <a:latin typeface="Arial" charset="0"/>
              </a:rPr>
              <a:t>2Q11</a:t>
            </a:r>
          </a:p>
          <a:p>
            <a:pPr lvl="1" eaLnBrk="0" hangingPunct="0">
              <a:lnSpc>
                <a:spcPct val="105000"/>
              </a:lnSpc>
              <a:buFont typeface="Wingdings" pitchFamily="2" charset="2"/>
              <a:buChar char="Q"/>
            </a:pPr>
            <a:r>
              <a:rPr lang="en-US" sz="2200" dirty="0" smtClean="0">
                <a:solidFill>
                  <a:srgbClr val="000000"/>
                </a:solidFill>
                <a:latin typeface="Arial" charset="0"/>
              </a:rPr>
              <a:t> </a:t>
            </a:r>
            <a:r>
              <a:rPr lang="en-US" sz="2200" dirty="0" smtClean="0">
                <a:solidFill>
                  <a:srgbClr val="000000"/>
                </a:solidFill>
                <a:latin typeface="Arial" charset="0"/>
              </a:rPr>
              <a:t>8% of eligible passengers buying Business Select</a:t>
            </a:r>
            <a:endParaRPr lang="en-US" sz="2200" b="0" dirty="0" smtClean="0">
              <a:solidFill>
                <a:srgbClr val="000000"/>
              </a:solidFill>
              <a:latin typeface="Arial" charset="0"/>
            </a:endParaRPr>
          </a:p>
          <a:p>
            <a:pPr marL="0" lvl="1" eaLnBrk="0" hangingPunct="0">
              <a:lnSpc>
                <a:spcPct val="105000"/>
              </a:lnSpc>
              <a:buFont typeface="Wingdings" pitchFamily="2" charset="2"/>
              <a:buChar char="Q"/>
            </a:pPr>
            <a:r>
              <a:rPr lang="en-US" sz="2200" dirty="0" smtClean="0">
                <a:solidFill>
                  <a:srgbClr val="000000"/>
                </a:solidFill>
                <a:latin typeface="Arial" charset="0"/>
              </a:rPr>
              <a:t> </a:t>
            </a:r>
            <a:r>
              <a:rPr lang="en-US" sz="2200" dirty="0" err="1" smtClean="0">
                <a:solidFill>
                  <a:srgbClr val="000000"/>
                </a:solidFill>
                <a:latin typeface="Arial" charset="0"/>
              </a:rPr>
              <a:t>EarlyBird</a:t>
            </a:r>
            <a:r>
              <a:rPr lang="en-US" sz="2200" dirty="0" smtClean="0">
                <a:solidFill>
                  <a:srgbClr val="000000"/>
                </a:solidFill>
                <a:latin typeface="Arial" charset="0"/>
              </a:rPr>
              <a:t> </a:t>
            </a:r>
            <a:r>
              <a:rPr lang="en-US" sz="2200" dirty="0">
                <a:solidFill>
                  <a:srgbClr val="000000"/>
                </a:solidFill>
                <a:latin typeface="Arial" charset="0"/>
              </a:rPr>
              <a:t>was </a:t>
            </a:r>
            <a:r>
              <a:rPr lang="en-US" sz="2200" dirty="0" smtClean="0">
                <a:solidFill>
                  <a:srgbClr val="000000"/>
                </a:solidFill>
                <a:latin typeface="Arial" charset="0"/>
              </a:rPr>
              <a:t>$40 </a:t>
            </a:r>
            <a:r>
              <a:rPr lang="en-US" sz="2200" dirty="0">
                <a:solidFill>
                  <a:srgbClr val="000000"/>
                </a:solidFill>
                <a:latin typeface="Arial" charset="0"/>
              </a:rPr>
              <a:t>million in </a:t>
            </a:r>
            <a:r>
              <a:rPr lang="en-US" sz="2200" dirty="0" smtClean="0">
                <a:solidFill>
                  <a:srgbClr val="000000"/>
                </a:solidFill>
                <a:latin typeface="Arial" charset="0"/>
              </a:rPr>
              <a:t>2Q12 </a:t>
            </a:r>
            <a:r>
              <a:rPr lang="en-US" sz="2200" dirty="0">
                <a:solidFill>
                  <a:srgbClr val="000000"/>
                </a:solidFill>
                <a:latin typeface="Arial" charset="0"/>
              </a:rPr>
              <a:t>vs. </a:t>
            </a:r>
            <a:r>
              <a:rPr lang="en-US" sz="2200" dirty="0" smtClean="0">
                <a:solidFill>
                  <a:srgbClr val="000000"/>
                </a:solidFill>
                <a:latin typeface="Arial" charset="0"/>
              </a:rPr>
              <a:t>$36 </a:t>
            </a:r>
            <a:r>
              <a:rPr lang="en-US" sz="2200" dirty="0">
                <a:solidFill>
                  <a:srgbClr val="000000"/>
                </a:solidFill>
                <a:latin typeface="Arial" charset="0"/>
              </a:rPr>
              <a:t>million in </a:t>
            </a:r>
            <a:r>
              <a:rPr lang="en-US" sz="2200" dirty="0" smtClean="0">
                <a:solidFill>
                  <a:srgbClr val="000000"/>
                </a:solidFill>
                <a:latin typeface="Arial" charset="0"/>
              </a:rPr>
              <a:t>2Q11</a:t>
            </a:r>
          </a:p>
          <a:p>
            <a:pPr lvl="1" eaLnBrk="0" hangingPunct="0">
              <a:lnSpc>
                <a:spcPct val="105000"/>
              </a:lnSpc>
              <a:buFont typeface="Wingdings" pitchFamily="2" charset="2"/>
              <a:buChar char="Q"/>
            </a:pPr>
            <a:r>
              <a:rPr lang="en-US" sz="2200" dirty="0" smtClean="0">
                <a:solidFill>
                  <a:srgbClr val="000000"/>
                </a:solidFill>
                <a:latin typeface="Arial" charset="0"/>
              </a:rPr>
              <a:t> 18% of Passengers buying EarlyBird</a:t>
            </a:r>
          </a:p>
          <a:p>
            <a:pPr eaLnBrk="0" hangingPunct="0">
              <a:lnSpc>
                <a:spcPct val="105000"/>
              </a:lnSpc>
              <a:buFont typeface="Wingdings" pitchFamily="2" charset="2"/>
              <a:buChar char="Q"/>
            </a:pPr>
            <a:r>
              <a:rPr lang="en-US" sz="2200" dirty="0" smtClean="0">
                <a:solidFill>
                  <a:srgbClr val="000000"/>
                </a:solidFill>
                <a:latin typeface="Arial" charset="0"/>
              </a:rPr>
              <a:t> Wright </a:t>
            </a:r>
            <a:r>
              <a:rPr lang="en-US" sz="2200" dirty="0">
                <a:solidFill>
                  <a:srgbClr val="000000"/>
                </a:solidFill>
                <a:latin typeface="Arial" charset="0"/>
              </a:rPr>
              <a:t>Amendment revenue was </a:t>
            </a:r>
            <a:r>
              <a:rPr lang="en-US" sz="2200" dirty="0" smtClean="0">
                <a:solidFill>
                  <a:srgbClr val="000000"/>
                </a:solidFill>
                <a:latin typeface="Arial" charset="0"/>
              </a:rPr>
              <a:t>$74 </a:t>
            </a:r>
            <a:r>
              <a:rPr lang="en-US" sz="2200" dirty="0">
                <a:solidFill>
                  <a:srgbClr val="000000"/>
                </a:solidFill>
                <a:latin typeface="Arial" charset="0"/>
              </a:rPr>
              <a:t>million in </a:t>
            </a:r>
            <a:r>
              <a:rPr lang="en-US" sz="2200" dirty="0" smtClean="0">
                <a:solidFill>
                  <a:srgbClr val="000000"/>
                </a:solidFill>
                <a:latin typeface="Arial" charset="0"/>
              </a:rPr>
              <a:t>2Q12 vs.</a:t>
            </a:r>
            <a:br>
              <a:rPr lang="en-US" sz="2200" dirty="0" smtClean="0">
                <a:solidFill>
                  <a:srgbClr val="000000"/>
                </a:solidFill>
                <a:latin typeface="Arial" charset="0"/>
              </a:rPr>
            </a:br>
            <a:r>
              <a:rPr lang="en-US" sz="2200" dirty="0" smtClean="0">
                <a:solidFill>
                  <a:srgbClr val="000000"/>
                </a:solidFill>
                <a:latin typeface="Arial" charset="0"/>
              </a:rPr>
              <a:t>    $63 </a:t>
            </a:r>
            <a:r>
              <a:rPr lang="en-US" sz="2200" dirty="0">
                <a:solidFill>
                  <a:srgbClr val="000000"/>
                </a:solidFill>
                <a:latin typeface="Arial" charset="0"/>
              </a:rPr>
              <a:t>million in </a:t>
            </a:r>
            <a:r>
              <a:rPr lang="en-US" sz="2200" dirty="0" smtClean="0">
                <a:solidFill>
                  <a:srgbClr val="000000"/>
                </a:solidFill>
                <a:latin typeface="Arial" charset="0"/>
              </a:rPr>
              <a:t>2Q11</a:t>
            </a:r>
          </a:p>
          <a:p>
            <a:pPr eaLnBrk="0" hangingPunct="0">
              <a:lnSpc>
                <a:spcPct val="105000"/>
              </a:lnSpc>
              <a:buFont typeface="Wingdings" pitchFamily="2" charset="2"/>
              <a:buChar char="Q"/>
            </a:pPr>
            <a:r>
              <a:rPr lang="en-US" sz="2200" dirty="0" smtClean="0">
                <a:solidFill>
                  <a:srgbClr val="000000"/>
                </a:solidFill>
                <a:latin typeface="Arial" charset="0"/>
              </a:rPr>
              <a:t> -800s and Evolve contributed millions, collectively, in 2Q12</a:t>
            </a:r>
            <a:endParaRPr lang="en-US" sz="2200" b="0" dirty="0" smtClean="0">
              <a:solidFill>
                <a:srgbClr val="000000"/>
              </a:solidFill>
              <a:latin typeface="Arial" charset="0"/>
            </a:endParaRPr>
          </a:p>
          <a:p>
            <a:pPr eaLnBrk="0" hangingPunct="0">
              <a:lnSpc>
                <a:spcPct val="105000"/>
              </a:lnSpc>
              <a:buFont typeface="Wingdings" pitchFamily="2" charset="2"/>
              <a:buChar char="Q"/>
            </a:pPr>
            <a:r>
              <a:rPr lang="en-US" sz="2200" dirty="0" smtClean="0">
                <a:solidFill>
                  <a:srgbClr val="000000"/>
                </a:solidFill>
                <a:latin typeface="Arial" charset="0"/>
              </a:rPr>
              <a:t> </a:t>
            </a:r>
            <a:r>
              <a:rPr lang="en-US" sz="2200" b="0" dirty="0" smtClean="0">
                <a:solidFill>
                  <a:srgbClr val="000000"/>
                </a:solidFill>
                <a:latin typeface="Arial" charset="0"/>
              </a:rPr>
              <a:t>Other ancillary revenue also contributed to revenue growth</a:t>
            </a:r>
          </a:p>
          <a:p>
            <a:pPr lvl="3" eaLnBrk="0" hangingPunct="0">
              <a:lnSpc>
                <a:spcPct val="105000"/>
              </a:lnSpc>
              <a:buFont typeface="Wingdings" pitchFamily="2" charset="2"/>
              <a:buChar char="Q"/>
            </a:pPr>
            <a:r>
              <a:rPr lang="en-US" sz="2200" b="0" dirty="0" smtClean="0">
                <a:solidFill>
                  <a:srgbClr val="000000"/>
                </a:solidFill>
                <a:latin typeface="Arial" charset="0"/>
              </a:rPr>
              <a:t> </a:t>
            </a:r>
            <a:r>
              <a:rPr lang="en-US" b="0" dirty="0">
                <a:solidFill>
                  <a:srgbClr val="000000"/>
                </a:solidFill>
                <a:latin typeface="Arial" charset="0"/>
              </a:rPr>
              <a:t>Overweight/3</a:t>
            </a:r>
            <a:r>
              <a:rPr lang="en-US" b="0" baseline="30000" dirty="0">
                <a:solidFill>
                  <a:srgbClr val="000000"/>
                </a:solidFill>
                <a:latin typeface="Arial" charset="0"/>
              </a:rPr>
              <a:t>rd</a:t>
            </a:r>
            <a:r>
              <a:rPr lang="en-US" b="0" dirty="0">
                <a:solidFill>
                  <a:srgbClr val="000000"/>
                </a:solidFill>
                <a:latin typeface="Arial" charset="0"/>
              </a:rPr>
              <a:t> Bag, PAWS Pet Service, and Unaccompanied Minor Fee </a:t>
            </a:r>
            <a:r>
              <a:rPr lang="en-US" b="0" dirty="0" smtClean="0">
                <a:solidFill>
                  <a:srgbClr val="000000"/>
                </a:solidFill>
                <a:latin typeface="Arial" charset="0"/>
              </a:rPr>
              <a:t>was $</a:t>
            </a:r>
            <a:r>
              <a:rPr lang="en-US" dirty="0" smtClean="0">
                <a:solidFill>
                  <a:srgbClr val="000000"/>
                </a:solidFill>
                <a:latin typeface="Arial" charset="0"/>
              </a:rPr>
              <a:t>19</a:t>
            </a:r>
            <a:r>
              <a:rPr lang="en-US" b="0" dirty="0" smtClean="0">
                <a:solidFill>
                  <a:srgbClr val="000000"/>
                </a:solidFill>
                <a:latin typeface="Arial" charset="0"/>
              </a:rPr>
              <a:t> million </a:t>
            </a:r>
            <a:r>
              <a:rPr lang="en-US" b="0" dirty="0">
                <a:solidFill>
                  <a:srgbClr val="000000"/>
                </a:solidFill>
                <a:latin typeface="Arial" charset="0"/>
              </a:rPr>
              <a:t>in </a:t>
            </a:r>
            <a:r>
              <a:rPr lang="en-US" dirty="0" smtClean="0">
                <a:solidFill>
                  <a:srgbClr val="000000"/>
                </a:solidFill>
                <a:latin typeface="Arial" charset="0"/>
              </a:rPr>
              <a:t>2Q12</a:t>
            </a:r>
            <a:r>
              <a:rPr lang="en-US" b="0" dirty="0" smtClean="0">
                <a:solidFill>
                  <a:srgbClr val="000000"/>
                </a:solidFill>
                <a:latin typeface="Arial" charset="0"/>
              </a:rPr>
              <a:t> versus $19 million in </a:t>
            </a:r>
            <a:r>
              <a:rPr lang="en-US" dirty="0" smtClean="0">
                <a:solidFill>
                  <a:srgbClr val="000000"/>
                </a:solidFill>
                <a:latin typeface="Arial" charset="0"/>
              </a:rPr>
              <a:t>2Q11</a:t>
            </a:r>
            <a:endParaRPr lang="en-US" b="0" dirty="0" smtClean="0">
              <a:solidFill>
                <a:srgbClr val="000000"/>
              </a:solidFill>
              <a:latin typeface="Arial" charset="0"/>
            </a:endParaRPr>
          </a:p>
        </p:txBody>
      </p:sp>
      <p:sp>
        <p:nvSpPr>
          <p:cNvPr id="4" name="Title 3"/>
          <p:cNvSpPr>
            <a:spLocks noGrp="1"/>
          </p:cNvSpPr>
          <p:nvPr>
            <p:ph type="title"/>
          </p:nvPr>
        </p:nvSpPr>
        <p:spPr/>
        <p:txBody>
          <a:bodyPr/>
          <a:lstStyle/>
          <a:p>
            <a:r>
              <a:rPr lang="en-US" dirty="0" smtClean="0"/>
              <a:t>Southwest Revenue Initiatives</a:t>
            </a:r>
            <a:endParaRPr lang="en-US" dirty="0"/>
          </a:p>
        </p:txBody>
      </p:sp>
      <p:sp>
        <p:nvSpPr>
          <p:cNvPr id="5" name="Slide Number Placeholder 2"/>
          <p:cNvSpPr>
            <a:spLocks noGrp="1"/>
          </p:cNvSpPr>
          <p:nvPr>
            <p:ph type="sldNum" sz="quarter" idx="12"/>
          </p:nvPr>
        </p:nvSpPr>
        <p:spPr>
          <a:xfrm>
            <a:off x="3505200" y="6492875"/>
            <a:ext cx="2133600" cy="365125"/>
          </a:xfrm>
        </p:spPr>
        <p:txBody>
          <a:bodyPr/>
          <a:lstStyle/>
          <a:p>
            <a:fld id="{103695CA-FC25-47E2-BAC1-9E61B7276785}" type="slidenum">
              <a:rPr lang="en-US" smtClean="0"/>
              <a:pPr/>
              <a:t>9</a:t>
            </a:fld>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5CAB"/>
      </a:dk2>
      <a:lt2>
        <a:srgbClr val="F2F2F2"/>
      </a:lt2>
      <a:accent1>
        <a:srgbClr val="005CAB"/>
      </a:accent1>
      <a:accent2>
        <a:srgbClr val="ED1C2E"/>
      </a:accent2>
      <a:accent3>
        <a:srgbClr val="FEBE10"/>
      </a:accent3>
      <a:accent4>
        <a:srgbClr val="F47920"/>
      </a:accent4>
      <a:accent5>
        <a:srgbClr val="D8D8D8"/>
      </a:accent5>
      <a:accent6>
        <a:srgbClr val="A5A5A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12700">
          <a:noFill/>
          <a:miter lim="800000"/>
          <a:headEnd/>
          <a:tailEnd/>
        </a:ln>
      </a:spPr>
      <a:bodyPr wrap="square">
        <a:spAutoFit/>
      </a:bodyPr>
      <a:lstStyle>
        <a:defPPr eaLnBrk="0" hangingPunct="0">
          <a:lnSpc>
            <a:spcPct val="105000"/>
          </a:lnSpc>
          <a:buFont typeface="Wingdings" pitchFamily="2" charset="2"/>
          <a:buNone/>
          <a:defRPr sz="800" b="0" dirty="0">
            <a:solidFill>
              <a:srgbClr val="000000"/>
            </a:solidFill>
            <a:latin typeface="Arial" charset="0"/>
          </a:defRPr>
        </a:defPPr>
      </a:lstStyle>
    </a:tx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6167</TotalTime>
  <Words>948</Words>
  <Application>Microsoft Office PowerPoint</Application>
  <PresentationFormat>On-screen Show (4:3)</PresentationFormat>
  <Paragraphs>120</Paragraphs>
  <Slides>22</Slides>
  <Notes>18</Notes>
  <HiddenSlides>0</HiddenSlides>
  <MMClips>0</MMClips>
  <ScaleCrop>false</ScaleCrop>
  <HeadingPairs>
    <vt:vector size="6" baseType="variant">
      <vt:variant>
        <vt:lpstr>Theme</vt:lpstr>
      </vt:variant>
      <vt:variant>
        <vt:i4>2</vt:i4>
      </vt:variant>
      <vt:variant>
        <vt:lpstr>Links</vt:lpstr>
      </vt:variant>
      <vt:variant>
        <vt:i4>11</vt:i4>
      </vt:variant>
      <vt:variant>
        <vt:lpstr>Slide Titles</vt:lpstr>
      </vt:variant>
      <vt:variant>
        <vt:i4>22</vt:i4>
      </vt:variant>
    </vt:vector>
  </HeadingPairs>
  <TitlesOfParts>
    <vt:vector size="35" baseType="lpstr">
      <vt:lpstr>Office Theme</vt:lpstr>
      <vt:lpstr>Custom Design</vt:lpstr>
      <vt:lpstr>\\disk23\finance-shared\cobra\2012\Laura\Laura - 2Q12 charts - MSM.xlsx!S8 RevStat-Qtr!R2C1:R14C7</vt:lpstr>
      <vt:lpstr>\\disk23\finance-shared\cobra\2012\Laura\Laura - 2Q12 charts - MSM.xlsx!S9 Costs-Qtr!R2C1:R16C10</vt:lpstr>
      <vt:lpstr>\\disk23\finance-shared\cobra\2012\Laura\Laura - 2Q12 charts - MSM.xlsx!S12 Benefits!R3C1:R6C9</vt:lpstr>
      <vt:lpstr>\\disk23\finance-shared\cobra\2012\Laura\Laura - 2Q12 charts - MSM.xlsx!S14 ROIC!R6C1:R21C6</vt:lpstr>
      <vt:lpstr>\\disk23\finance-shared\cobra\2012\Laura\Laura - 2Q12 charts - MSM.xlsx!S17 Fleet!R3C2:R21C17</vt:lpstr>
      <vt:lpstr>\\disk23\finance-shared\cobra\2012\Laura\Laura - 2Q12 charts - MSM.xlsx!S5 NI&amp;OI-Qtr![Laura - 2Q12 charts - MSM.xlsx]S5 NI&amp;OI-Qtr Chart 1</vt:lpstr>
      <vt:lpstr>\\disk23\finance-shared\cobra\2012\Laura\Laura - 2Q12 charts - MSM.xlsx!S4 Results-Qtr!R4C1:R9C4</vt:lpstr>
      <vt:lpstr>\\disk23\finance-shared\cobra\2012\Laura\Laura - 2Q12 charts - MSM.xlsx!S7 Rev-Qtr (2)!R5C1:R14C9</vt:lpstr>
      <vt:lpstr>\\disk23\finance-shared\cobra\2012\Laura\Laura - 2Q12 charts - MSM.xlsx!S10 CASM-Qtr!R3C1:R14C8</vt:lpstr>
      <vt:lpstr>\\disk23\finance-shared\cobra\2012\Laura\Laura - 2Q12 charts - MSM.xlsx!S5 NI&amp;OI-Qtr![Laura - 2Q12 charts - MSM.xlsx]S5 NI&amp;OI-Qtr Chart 2</vt:lpstr>
      <vt:lpstr>D:\Laura - 2Q12 charts - MSM.xlsx!S7 Rev-Qtr!R14C1:R23C9</vt:lpstr>
      <vt:lpstr>Second Quarter 2012</vt:lpstr>
      <vt:lpstr>Presentation Disclosure</vt:lpstr>
      <vt:lpstr>Second Quarter 2012</vt:lpstr>
      <vt:lpstr>Second Quarter Results</vt:lpstr>
      <vt:lpstr>Second Quarter Operating Income</vt:lpstr>
      <vt:lpstr>Combined Results</vt:lpstr>
      <vt:lpstr>Revenues (Combined)</vt:lpstr>
      <vt:lpstr>Revenue Statistics (Combined)</vt:lpstr>
      <vt:lpstr>Southwest Revenue Initiatives</vt:lpstr>
      <vt:lpstr>Operating Costs (Combined, in millions)</vt:lpstr>
      <vt:lpstr>CASM (Unit Costs) (Combined, in cents)</vt:lpstr>
      <vt:lpstr>Fuel</vt:lpstr>
      <vt:lpstr>Employee Benefit (Combined, in millions)</vt:lpstr>
      <vt:lpstr>Balance Sheet</vt:lpstr>
      <vt:lpstr>Fleet</vt:lpstr>
      <vt:lpstr>737 Delivery Schedule</vt:lpstr>
      <vt:lpstr>Third Quarter 2012 Outlook </vt:lpstr>
      <vt:lpstr>Third Quarter 2012 Outlook Continued</vt:lpstr>
      <vt:lpstr>717 Sublease to Delta</vt:lpstr>
      <vt:lpstr>717 Sublease to Delta Continued</vt:lpstr>
      <vt:lpstr>ROIC Calculation</vt:lpstr>
      <vt:lpstr>Second Quarter 2012</vt:lpstr>
    </vt:vector>
  </TitlesOfParts>
  <Company>Southwest Airlines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Hayley Lester</dc:creator>
  <cp:lastModifiedBy>e94332</cp:lastModifiedBy>
  <cp:revision>393</cp:revision>
  <dcterms:created xsi:type="dcterms:W3CDTF">2011-06-20T15:28:59Z</dcterms:created>
  <dcterms:modified xsi:type="dcterms:W3CDTF">2012-07-19T21:34:52Z</dcterms:modified>
</cp:coreProperties>
</file>