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EB2163-E957-446E-BADE-8EC5085473E3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F9EC654-7E6C-4F2A-B0B5-1AAF20896E31}">
      <dgm:prSet phldrT="[Texto]"/>
      <dgm:spPr/>
      <dgm:t>
        <a:bodyPr/>
        <a:lstStyle/>
        <a:p>
          <a:r>
            <a:rPr lang="es-ES" dirty="0" smtClean="0"/>
            <a:t>CARRO DIPLOMÁTICO</a:t>
          </a:r>
          <a:endParaRPr lang="es-ES" dirty="0"/>
        </a:p>
      </dgm:t>
    </dgm:pt>
    <dgm:pt modelId="{9111FEB6-5B1E-4A17-81AD-760114C2FF25}" type="parTrans" cxnId="{65A0B20C-1B60-462A-A0B5-FF331978A5F2}">
      <dgm:prSet/>
      <dgm:spPr/>
      <dgm:t>
        <a:bodyPr/>
        <a:lstStyle/>
        <a:p>
          <a:endParaRPr lang="es-ES"/>
        </a:p>
      </dgm:t>
    </dgm:pt>
    <dgm:pt modelId="{13FE5D99-16E7-478F-A032-A30F9F63D79C}" type="sibTrans" cxnId="{65A0B20C-1B60-462A-A0B5-FF331978A5F2}">
      <dgm:prSet/>
      <dgm:spPr/>
      <dgm:t>
        <a:bodyPr/>
        <a:lstStyle/>
        <a:p>
          <a:endParaRPr lang="es-ES"/>
        </a:p>
      </dgm:t>
    </dgm:pt>
    <dgm:pt modelId="{355E6761-C6E2-421B-8993-11D635593EF0}">
      <dgm:prSet phldrT="[Texto]"/>
      <dgm:spPr/>
      <dgm:t>
        <a:bodyPr/>
        <a:lstStyle/>
        <a:p>
          <a:r>
            <a:rPr lang="es-ES" dirty="0" smtClean="0"/>
            <a:t>VALIJA DIPLOMÁTICA</a:t>
          </a:r>
          <a:endParaRPr lang="es-ES" dirty="0"/>
        </a:p>
      </dgm:t>
    </dgm:pt>
    <dgm:pt modelId="{1C733ED0-9C39-4BF2-957E-D581235B2707}" type="parTrans" cxnId="{EF9AFA0D-D08F-4C8A-912E-4FD2565B7619}">
      <dgm:prSet/>
      <dgm:spPr/>
      <dgm:t>
        <a:bodyPr/>
        <a:lstStyle/>
        <a:p>
          <a:endParaRPr lang="es-ES"/>
        </a:p>
      </dgm:t>
    </dgm:pt>
    <dgm:pt modelId="{AB7C7BA2-DFAA-444A-9915-659A567EDCC5}" type="sibTrans" cxnId="{EF9AFA0D-D08F-4C8A-912E-4FD2565B7619}">
      <dgm:prSet/>
      <dgm:spPr/>
      <dgm:t>
        <a:bodyPr/>
        <a:lstStyle/>
        <a:p>
          <a:endParaRPr lang="es-ES"/>
        </a:p>
      </dgm:t>
    </dgm:pt>
    <dgm:pt modelId="{8ECA9E10-0D3A-40E3-841E-28ED3FD00EAA}">
      <dgm:prSet phldrT="[Texto]"/>
      <dgm:spPr/>
      <dgm:t>
        <a:bodyPr/>
        <a:lstStyle/>
        <a:p>
          <a:r>
            <a:rPr lang="es-ES" dirty="0" smtClean="0"/>
            <a:t>SALIDA DISCRETA</a:t>
          </a:r>
          <a:endParaRPr lang="es-ES" dirty="0"/>
        </a:p>
      </dgm:t>
    </dgm:pt>
    <dgm:pt modelId="{7D97679E-FD69-4D72-B5DC-B69AFAD131F7}" type="parTrans" cxnId="{B72C0561-7A49-4DE5-BEEB-980DABAABEF1}">
      <dgm:prSet/>
      <dgm:spPr/>
      <dgm:t>
        <a:bodyPr/>
        <a:lstStyle/>
        <a:p>
          <a:endParaRPr lang="es-ES"/>
        </a:p>
      </dgm:t>
    </dgm:pt>
    <dgm:pt modelId="{6408860D-3872-40E0-8814-4ABF07247CF6}" type="sibTrans" cxnId="{B72C0561-7A49-4DE5-BEEB-980DABAABEF1}">
      <dgm:prSet/>
      <dgm:spPr/>
      <dgm:t>
        <a:bodyPr/>
        <a:lstStyle/>
        <a:p>
          <a:endParaRPr lang="es-ES"/>
        </a:p>
      </dgm:t>
    </dgm:pt>
    <dgm:pt modelId="{872DEA42-F4F4-4FB2-9100-521FE0A4A3FC}">
      <dgm:prSet phldrT="[Texto]"/>
      <dgm:spPr/>
      <dgm:t>
        <a:bodyPr/>
        <a:lstStyle/>
        <a:p>
          <a:r>
            <a:rPr lang="es-ES" dirty="0" smtClean="0"/>
            <a:t>INMUNIDAD DIPLOMÁTICA</a:t>
          </a:r>
          <a:endParaRPr lang="es-ES" dirty="0"/>
        </a:p>
      </dgm:t>
    </dgm:pt>
    <dgm:pt modelId="{245CAA2F-3306-4913-B4D1-69D2D9EB8634}" type="parTrans" cxnId="{6ADC5C2E-5F16-4951-B916-916E706027BE}">
      <dgm:prSet/>
      <dgm:spPr/>
      <dgm:t>
        <a:bodyPr/>
        <a:lstStyle/>
        <a:p>
          <a:endParaRPr lang="es-ES"/>
        </a:p>
      </dgm:t>
    </dgm:pt>
    <dgm:pt modelId="{C6EDC8AA-E1EE-45F5-8BD2-D0E02D449DBC}" type="sibTrans" cxnId="{6ADC5C2E-5F16-4951-B916-916E706027BE}">
      <dgm:prSet/>
      <dgm:spPr/>
      <dgm:t>
        <a:bodyPr/>
        <a:lstStyle/>
        <a:p>
          <a:endParaRPr lang="es-ES"/>
        </a:p>
      </dgm:t>
    </dgm:pt>
    <dgm:pt modelId="{93CFEB3D-07E3-4137-AEA0-0AA7B1B36978}" type="pres">
      <dgm:prSet presAssocID="{13EB2163-E957-446E-BADE-8EC5085473E3}" presName="cycle" presStyleCnt="0">
        <dgm:presLayoutVars>
          <dgm:dir/>
          <dgm:resizeHandles val="exact"/>
        </dgm:presLayoutVars>
      </dgm:prSet>
      <dgm:spPr/>
    </dgm:pt>
    <dgm:pt modelId="{169673E5-E8DE-4434-85FA-F05F74FB9185}" type="pres">
      <dgm:prSet presAssocID="{DF9EC654-7E6C-4F2A-B0B5-1AAF20896E31}" presName="dummy" presStyleCnt="0"/>
      <dgm:spPr/>
    </dgm:pt>
    <dgm:pt modelId="{64B78148-F164-400F-AA5B-E260459BDC9E}" type="pres">
      <dgm:prSet presAssocID="{DF9EC654-7E6C-4F2A-B0B5-1AAF20896E31}" presName="node" presStyleLbl="revTx" presStyleIdx="0" presStyleCnt="4">
        <dgm:presLayoutVars>
          <dgm:bulletEnabled val="1"/>
        </dgm:presLayoutVars>
      </dgm:prSet>
      <dgm:spPr/>
    </dgm:pt>
    <dgm:pt modelId="{D1024F9A-712E-4214-9F51-03E1CD5602CB}" type="pres">
      <dgm:prSet presAssocID="{13FE5D99-16E7-478F-A032-A30F9F63D79C}" presName="sibTrans" presStyleLbl="node1" presStyleIdx="0" presStyleCnt="4"/>
      <dgm:spPr/>
    </dgm:pt>
    <dgm:pt modelId="{8DCFA095-02D2-4B4C-9E27-B61B484D8658}" type="pres">
      <dgm:prSet presAssocID="{355E6761-C6E2-421B-8993-11D635593EF0}" presName="dummy" presStyleCnt="0"/>
      <dgm:spPr/>
    </dgm:pt>
    <dgm:pt modelId="{DD8B169C-8A80-4DA9-9A07-57B9C0E027F0}" type="pres">
      <dgm:prSet presAssocID="{355E6761-C6E2-421B-8993-11D635593EF0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B4109C-22E9-403E-BFF3-F21F51C44183}" type="pres">
      <dgm:prSet presAssocID="{AB7C7BA2-DFAA-444A-9915-659A567EDCC5}" presName="sibTrans" presStyleLbl="node1" presStyleIdx="1" presStyleCnt="4"/>
      <dgm:spPr/>
    </dgm:pt>
    <dgm:pt modelId="{8EDD7A63-E1A1-4B48-859B-3FC29307627F}" type="pres">
      <dgm:prSet presAssocID="{8ECA9E10-0D3A-40E3-841E-28ED3FD00EAA}" presName="dummy" presStyleCnt="0"/>
      <dgm:spPr/>
    </dgm:pt>
    <dgm:pt modelId="{72941067-1341-45EA-8CB4-88DD0CF4B401}" type="pres">
      <dgm:prSet presAssocID="{8ECA9E10-0D3A-40E3-841E-28ED3FD00EAA}" presName="node" presStyleLbl="revTx" presStyleIdx="2" presStyleCnt="4">
        <dgm:presLayoutVars>
          <dgm:bulletEnabled val="1"/>
        </dgm:presLayoutVars>
      </dgm:prSet>
      <dgm:spPr/>
    </dgm:pt>
    <dgm:pt modelId="{0F19F78D-CD21-4794-A629-464B5CEB1A44}" type="pres">
      <dgm:prSet presAssocID="{6408860D-3872-40E0-8814-4ABF07247CF6}" presName="sibTrans" presStyleLbl="node1" presStyleIdx="2" presStyleCnt="4"/>
      <dgm:spPr/>
    </dgm:pt>
    <dgm:pt modelId="{CD2ED21C-4B4D-4C28-964A-4970FE81F300}" type="pres">
      <dgm:prSet presAssocID="{872DEA42-F4F4-4FB2-9100-521FE0A4A3FC}" presName="dummy" presStyleCnt="0"/>
      <dgm:spPr/>
    </dgm:pt>
    <dgm:pt modelId="{086205A2-E6E6-4AF0-9694-05407A22D9CB}" type="pres">
      <dgm:prSet presAssocID="{872DEA42-F4F4-4FB2-9100-521FE0A4A3FC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FA85949-08FF-4FA5-9B0C-BBAF8E08ACC2}" type="pres">
      <dgm:prSet presAssocID="{C6EDC8AA-E1EE-45F5-8BD2-D0E02D449DBC}" presName="sibTrans" presStyleLbl="node1" presStyleIdx="3" presStyleCnt="4"/>
      <dgm:spPr/>
    </dgm:pt>
  </dgm:ptLst>
  <dgm:cxnLst>
    <dgm:cxn modelId="{17AF345E-36F0-4533-982B-B2C958AE00D4}" type="presOf" srcId="{13EB2163-E957-446E-BADE-8EC5085473E3}" destId="{93CFEB3D-07E3-4137-AEA0-0AA7B1B36978}" srcOrd="0" destOrd="0" presId="urn:microsoft.com/office/officeart/2005/8/layout/cycle1"/>
    <dgm:cxn modelId="{4B681BF3-D664-4B4E-99CA-8F33F85C9FE6}" type="presOf" srcId="{355E6761-C6E2-421B-8993-11D635593EF0}" destId="{DD8B169C-8A80-4DA9-9A07-57B9C0E027F0}" srcOrd="0" destOrd="0" presId="urn:microsoft.com/office/officeart/2005/8/layout/cycle1"/>
    <dgm:cxn modelId="{8F687B03-46F4-4A4F-BE01-52EF52207C67}" type="presOf" srcId="{872DEA42-F4F4-4FB2-9100-521FE0A4A3FC}" destId="{086205A2-E6E6-4AF0-9694-05407A22D9CB}" srcOrd="0" destOrd="0" presId="urn:microsoft.com/office/officeart/2005/8/layout/cycle1"/>
    <dgm:cxn modelId="{D76E23EC-646A-4394-B7C1-649DDC3DB3C3}" type="presOf" srcId="{C6EDC8AA-E1EE-45F5-8BD2-D0E02D449DBC}" destId="{5FA85949-08FF-4FA5-9B0C-BBAF8E08ACC2}" srcOrd="0" destOrd="0" presId="urn:microsoft.com/office/officeart/2005/8/layout/cycle1"/>
    <dgm:cxn modelId="{CCC59733-275D-4C37-911F-6822E39BD24B}" type="presOf" srcId="{6408860D-3872-40E0-8814-4ABF07247CF6}" destId="{0F19F78D-CD21-4794-A629-464B5CEB1A44}" srcOrd="0" destOrd="0" presId="urn:microsoft.com/office/officeart/2005/8/layout/cycle1"/>
    <dgm:cxn modelId="{65A0B20C-1B60-462A-A0B5-FF331978A5F2}" srcId="{13EB2163-E957-446E-BADE-8EC5085473E3}" destId="{DF9EC654-7E6C-4F2A-B0B5-1AAF20896E31}" srcOrd="0" destOrd="0" parTransId="{9111FEB6-5B1E-4A17-81AD-760114C2FF25}" sibTransId="{13FE5D99-16E7-478F-A032-A30F9F63D79C}"/>
    <dgm:cxn modelId="{6ADC5C2E-5F16-4951-B916-916E706027BE}" srcId="{13EB2163-E957-446E-BADE-8EC5085473E3}" destId="{872DEA42-F4F4-4FB2-9100-521FE0A4A3FC}" srcOrd="3" destOrd="0" parTransId="{245CAA2F-3306-4913-B4D1-69D2D9EB8634}" sibTransId="{C6EDC8AA-E1EE-45F5-8BD2-D0E02D449DBC}"/>
    <dgm:cxn modelId="{B72C0561-7A49-4DE5-BEEB-980DABAABEF1}" srcId="{13EB2163-E957-446E-BADE-8EC5085473E3}" destId="{8ECA9E10-0D3A-40E3-841E-28ED3FD00EAA}" srcOrd="2" destOrd="0" parTransId="{7D97679E-FD69-4D72-B5DC-B69AFAD131F7}" sibTransId="{6408860D-3872-40E0-8814-4ABF07247CF6}"/>
    <dgm:cxn modelId="{389CD424-D871-4E3F-92BB-63082B13C8EF}" type="presOf" srcId="{AB7C7BA2-DFAA-444A-9915-659A567EDCC5}" destId="{E4B4109C-22E9-403E-BFF3-F21F51C44183}" srcOrd="0" destOrd="0" presId="urn:microsoft.com/office/officeart/2005/8/layout/cycle1"/>
    <dgm:cxn modelId="{EF9AFA0D-D08F-4C8A-912E-4FD2565B7619}" srcId="{13EB2163-E957-446E-BADE-8EC5085473E3}" destId="{355E6761-C6E2-421B-8993-11D635593EF0}" srcOrd="1" destOrd="0" parTransId="{1C733ED0-9C39-4BF2-957E-D581235B2707}" sibTransId="{AB7C7BA2-DFAA-444A-9915-659A567EDCC5}"/>
    <dgm:cxn modelId="{89ECE1C5-4A88-4047-9873-11E786D1B4FB}" type="presOf" srcId="{8ECA9E10-0D3A-40E3-841E-28ED3FD00EAA}" destId="{72941067-1341-45EA-8CB4-88DD0CF4B401}" srcOrd="0" destOrd="0" presId="urn:microsoft.com/office/officeart/2005/8/layout/cycle1"/>
    <dgm:cxn modelId="{D154C00F-7235-4A6F-8731-B22190A79A3E}" type="presOf" srcId="{DF9EC654-7E6C-4F2A-B0B5-1AAF20896E31}" destId="{64B78148-F164-400F-AA5B-E260459BDC9E}" srcOrd="0" destOrd="0" presId="urn:microsoft.com/office/officeart/2005/8/layout/cycle1"/>
    <dgm:cxn modelId="{7D9DA30F-AA79-46B6-BAAC-5C5985ECA806}" type="presOf" srcId="{13FE5D99-16E7-478F-A032-A30F9F63D79C}" destId="{D1024F9A-712E-4214-9F51-03E1CD5602CB}" srcOrd="0" destOrd="0" presId="urn:microsoft.com/office/officeart/2005/8/layout/cycle1"/>
    <dgm:cxn modelId="{852A5484-F4CB-45CA-8450-F610A2068D7C}" type="presParOf" srcId="{93CFEB3D-07E3-4137-AEA0-0AA7B1B36978}" destId="{169673E5-E8DE-4434-85FA-F05F74FB9185}" srcOrd="0" destOrd="0" presId="urn:microsoft.com/office/officeart/2005/8/layout/cycle1"/>
    <dgm:cxn modelId="{D05B88A6-1907-4F11-B757-ABE50E288E19}" type="presParOf" srcId="{93CFEB3D-07E3-4137-AEA0-0AA7B1B36978}" destId="{64B78148-F164-400F-AA5B-E260459BDC9E}" srcOrd="1" destOrd="0" presId="urn:microsoft.com/office/officeart/2005/8/layout/cycle1"/>
    <dgm:cxn modelId="{9FD70725-8AFD-4151-9DB1-102A782E4687}" type="presParOf" srcId="{93CFEB3D-07E3-4137-AEA0-0AA7B1B36978}" destId="{D1024F9A-712E-4214-9F51-03E1CD5602CB}" srcOrd="2" destOrd="0" presId="urn:microsoft.com/office/officeart/2005/8/layout/cycle1"/>
    <dgm:cxn modelId="{72767D0D-0F39-4C79-BF37-27EF39443232}" type="presParOf" srcId="{93CFEB3D-07E3-4137-AEA0-0AA7B1B36978}" destId="{8DCFA095-02D2-4B4C-9E27-B61B484D8658}" srcOrd="3" destOrd="0" presId="urn:microsoft.com/office/officeart/2005/8/layout/cycle1"/>
    <dgm:cxn modelId="{254B0E4C-7A38-42F0-8673-7D47A2EC940E}" type="presParOf" srcId="{93CFEB3D-07E3-4137-AEA0-0AA7B1B36978}" destId="{DD8B169C-8A80-4DA9-9A07-57B9C0E027F0}" srcOrd="4" destOrd="0" presId="urn:microsoft.com/office/officeart/2005/8/layout/cycle1"/>
    <dgm:cxn modelId="{00965A63-74E1-463F-90B3-6E77E46B643D}" type="presParOf" srcId="{93CFEB3D-07E3-4137-AEA0-0AA7B1B36978}" destId="{E4B4109C-22E9-403E-BFF3-F21F51C44183}" srcOrd="5" destOrd="0" presId="urn:microsoft.com/office/officeart/2005/8/layout/cycle1"/>
    <dgm:cxn modelId="{13703E36-0389-4828-B4E7-A0FDB3046FBF}" type="presParOf" srcId="{93CFEB3D-07E3-4137-AEA0-0AA7B1B36978}" destId="{8EDD7A63-E1A1-4B48-859B-3FC29307627F}" srcOrd="6" destOrd="0" presId="urn:microsoft.com/office/officeart/2005/8/layout/cycle1"/>
    <dgm:cxn modelId="{4E63D024-4952-4BDC-88C7-1F03703676E0}" type="presParOf" srcId="{93CFEB3D-07E3-4137-AEA0-0AA7B1B36978}" destId="{72941067-1341-45EA-8CB4-88DD0CF4B401}" srcOrd="7" destOrd="0" presId="urn:microsoft.com/office/officeart/2005/8/layout/cycle1"/>
    <dgm:cxn modelId="{96A19FBD-0EA3-451E-8971-DB8D99DD6CFB}" type="presParOf" srcId="{93CFEB3D-07E3-4137-AEA0-0AA7B1B36978}" destId="{0F19F78D-CD21-4794-A629-464B5CEB1A44}" srcOrd="8" destOrd="0" presId="urn:microsoft.com/office/officeart/2005/8/layout/cycle1"/>
    <dgm:cxn modelId="{CC9016A7-B61E-4643-ABAA-A997BD52E78F}" type="presParOf" srcId="{93CFEB3D-07E3-4137-AEA0-0AA7B1B36978}" destId="{CD2ED21C-4B4D-4C28-964A-4970FE81F300}" srcOrd="9" destOrd="0" presId="urn:microsoft.com/office/officeart/2005/8/layout/cycle1"/>
    <dgm:cxn modelId="{0F808DE0-9C77-40C4-8C22-BAE05460A315}" type="presParOf" srcId="{93CFEB3D-07E3-4137-AEA0-0AA7B1B36978}" destId="{086205A2-E6E6-4AF0-9694-05407A22D9CB}" srcOrd="10" destOrd="0" presId="urn:microsoft.com/office/officeart/2005/8/layout/cycle1"/>
    <dgm:cxn modelId="{2F200822-0994-4549-81AC-304DA7165B15}" type="presParOf" srcId="{93CFEB3D-07E3-4137-AEA0-0AA7B1B36978}" destId="{5FA85949-08FF-4FA5-9B0C-BBAF8E08ACC2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B78148-F164-400F-AA5B-E260459BDC9E}">
      <dsp:nvSpPr>
        <dsp:cNvPr id="0" name=""/>
        <dsp:cNvSpPr/>
      </dsp:nvSpPr>
      <dsp:spPr>
        <a:xfrm>
          <a:off x="3313043" y="76004"/>
          <a:ext cx="1203180" cy="1203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CARRO DIPLOMÁTICO</a:t>
          </a:r>
          <a:endParaRPr lang="es-ES" sz="1500" kern="1200" dirty="0"/>
        </a:p>
      </dsp:txBody>
      <dsp:txXfrm>
        <a:off x="3313043" y="76004"/>
        <a:ext cx="1203180" cy="1203180"/>
      </dsp:txXfrm>
    </dsp:sp>
    <dsp:sp modelId="{D1024F9A-712E-4214-9F51-03E1CD5602CB}">
      <dsp:nvSpPr>
        <dsp:cNvPr id="0" name=""/>
        <dsp:cNvSpPr/>
      </dsp:nvSpPr>
      <dsp:spPr>
        <a:xfrm>
          <a:off x="1191973" y="-102"/>
          <a:ext cx="3400357" cy="3400357"/>
        </a:xfrm>
        <a:prstGeom prst="circularArrow">
          <a:avLst>
            <a:gd name="adj1" fmla="val 6900"/>
            <a:gd name="adj2" fmla="val 465178"/>
            <a:gd name="adj3" fmla="val 550148"/>
            <a:gd name="adj4" fmla="val 20584674"/>
            <a:gd name="adj5" fmla="val 805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8B169C-8A80-4DA9-9A07-57B9C0E027F0}">
      <dsp:nvSpPr>
        <dsp:cNvPr id="0" name=""/>
        <dsp:cNvSpPr/>
      </dsp:nvSpPr>
      <dsp:spPr>
        <a:xfrm>
          <a:off x="3313043" y="2120967"/>
          <a:ext cx="1203180" cy="1203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VALIJA DIPLOMÁTICA</a:t>
          </a:r>
          <a:endParaRPr lang="es-ES" sz="1500" kern="1200" dirty="0"/>
        </a:p>
      </dsp:txBody>
      <dsp:txXfrm>
        <a:off x="3313043" y="2120967"/>
        <a:ext cx="1203180" cy="1203180"/>
      </dsp:txXfrm>
    </dsp:sp>
    <dsp:sp modelId="{E4B4109C-22E9-403E-BFF3-F21F51C44183}">
      <dsp:nvSpPr>
        <dsp:cNvPr id="0" name=""/>
        <dsp:cNvSpPr/>
      </dsp:nvSpPr>
      <dsp:spPr>
        <a:xfrm>
          <a:off x="1191973" y="-102"/>
          <a:ext cx="3400357" cy="3400357"/>
        </a:xfrm>
        <a:prstGeom prst="circularArrow">
          <a:avLst>
            <a:gd name="adj1" fmla="val 6900"/>
            <a:gd name="adj2" fmla="val 465178"/>
            <a:gd name="adj3" fmla="val 5950148"/>
            <a:gd name="adj4" fmla="val 4384674"/>
            <a:gd name="adj5" fmla="val 805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941067-1341-45EA-8CB4-88DD0CF4B401}">
      <dsp:nvSpPr>
        <dsp:cNvPr id="0" name=""/>
        <dsp:cNvSpPr/>
      </dsp:nvSpPr>
      <dsp:spPr>
        <a:xfrm>
          <a:off x="1268080" y="2120967"/>
          <a:ext cx="1203180" cy="1203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SALIDA DISCRETA</a:t>
          </a:r>
          <a:endParaRPr lang="es-ES" sz="1500" kern="1200" dirty="0"/>
        </a:p>
      </dsp:txBody>
      <dsp:txXfrm>
        <a:off x="1268080" y="2120967"/>
        <a:ext cx="1203180" cy="1203180"/>
      </dsp:txXfrm>
    </dsp:sp>
    <dsp:sp modelId="{0F19F78D-CD21-4794-A629-464B5CEB1A44}">
      <dsp:nvSpPr>
        <dsp:cNvPr id="0" name=""/>
        <dsp:cNvSpPr/>
      </dsp:nvSpPr>
      <dsp:spPr>
        <a:xfrm>
          <a:off x="1191973" y="-102"/>
          <a:ext cx="3400357" cy="3400357"/>
        </a:xfrm>
        <a:prstGeom prst="circularArrow">
          <a:avLst>
            <a:gd name="adj1" fmla="val 6900"/>
            <a:gd name="adj2" fmla="val 465178"/>
            <a:gd name="adj3" fmla="val 11350148"/>
            <a:gd name="adj4" fmla="val 9784674"/>
            <a:gd name="adj5" fmla="val 805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6205A2-E6E6-4AF0-9694-05407A22D9CB}">
      <dsp:nvSpPr>
        <dsp:cNvPr id="0" name=""/>
        <dsp:cNvSpPr/>
      </dsp:nvSpPr>
      <dsp:spPr>
        <a:xfrm>
          <a:off x="1268080" y="76004"/>
          <a:ext cx="1203180" cy="1203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INMUNIDAD DIPLOMÁTICA</a:t>
          </a:r>
          <a:endParaRPr lang="es-ES" sz="1500" kern="1200" dirty="0"/>
        </a:p>
      </dsp:txBody>
      <dsp:txXfrm>
        <a:off x="1268080" y="76004"/>
        <a:ext cx="1203180" cy="1203180"/>
      </dsp:txXfrm>
    </dsp:sp>
    <dsp:sp modelId="{5FA85949-08FF-4FA5-9B0C-BBAF8E08ACC2}">
      <dsp:nvSpPr>
        <dsp:cNvPr id="0" name=""/>
        <dsp:cNvSpPr/>
      </dsp:nvSpPr>
      <dsp:spPr>
        <a:xfrm>
          <a:off x="1191973" y="-102"/>
          <a:ext cx="3400357" cy="3400357"/>
        </a:xfrm>
        <a:prstGeom prst="circularArrow">
          <a:avLst>
            <a:gd name="adj1" fmla="val 6900"/>
            <a:gd name="adj2" fmla="val 465178"/>
            <a:gd name="adj3" fmla="val 16750148"/>
            <a:gd name="adj4" fmla="val 15184674"/>
            <a:gd name="adj5" fmla="val 805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C2AC-F9E2-4916-9F2B-17EF10B998BD}" type="datetimeFigureOut">
              <a:rPr lang="es-EC" smtClean="0"/>
              <a:pPr/>
              <a:t>29/08/2012</a:t>
            </a:fld>
            <a:endParaRPr lang="es-EC" dirty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BAF20EB-2D06-4B87-9C8C-28E1FED77688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C2AC-F9E2-4916-9F2B-17EF10B998BD}" type="datetimeFigureOut">
              <a:rPr lang="es-EC" smtClean="0"/>
              <a:pPr/>
              <a:t>29/08/2012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20EB-2D06-4B87-9C8C-28E1FED77688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C2AC-F9E2-4916-9F2B-17EF10B998BD}" type="datetimeFigureOut">
              <a:rPr lang="es-EC" smtClean="0"/>
              <a:pPr/>
              <a:t>29/08/2012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20EB-2D06-4B87-9C8C-28E1FED77688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C2AC-F9E2-4916-9F2B-17EF10B998BD}" type="datetimeFigureOut">
              <a:rPr lang="es-EC" smtClean="0"/>
              <a:pPr/>
              <a:t>29/08/2012</a:t>
            </a:fld>
            <a:endParaRPr lang="es-EC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EC" dirty="0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BAF20EB-2D06-4B87-9C8C-28E1FED77688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C2AC-F9E2-4916-9F2B-17EF10B998BD}" type="datetimeFigureOut">
              <a:rPr lang="es-EC" smtClean="0"/>
              <a:pPr/>
              <a:t>29/08/2012</a:t>
            </a:fld>
            <a:endParaRPr lang="es-EC" dirty="0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20EB-2D06-4B87-9C8C-28E1FED77688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C2AC-F9E2-4916-9F2B-17EF10B998BD}" type="datetimeFigureOut">
              <a:rPr lang="es-EC" smtClean="0"/>
              <a:pPr/>
              <a:t>29/08/2012</a:t>
            </a:fld>
            <a:endParaRPr lang="es-EC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20EB-2D06-4B87-9C8C-28E1FED77688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C2AC-F9E2-4916-9F2B-17EF10B998BD}" type="datetimeFigureOut">
              <a:rPr lang="es-EC" smtClean="0"/>
              <a:pPr/>
              <a:t>29/08/2012</a:t>
            </a:fld>
            <a:endParaRPr lang="es-EC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BAF20EB-2D06-4B87-9C8C-28E1FED77688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C2AC-F9E2-4916-9F2B-17EF10B998BD}" type="datetimeFigureOut">
              <a:rPr lang="es-EC" smtClean="0"/>
              <a:pPr/>
              <a:t>29/08/2012</a:t>
            </a:fld>
            <a:endParaRPr lang="es-EC" dirty="0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20EB-2D06-4B87-9C8C-28E1FED77688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C2AC-F9E2-4916-9F2B-17EF10B998BD}" type="datetimeFigureOut">
              <a:rPr lang="es-EC" smtClean="0"/>
              <a:pPr/>
              <a:t>29/08/2012</a:t>
            </a:fld>
            <a:endParaRPr lang="es-EC" dirty="0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20EB-2D06-4B87-9C8C-28E1FED77688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C2AC-F9E2-4916-9F2B-17EF10B998BD}" type="datetimeFigureOut">
              <a:rPr lang="es-EC" smtClean="0"/>
              <a:pPr/>
              <a:t>29/08/2012</a:t>
            </a:fld>
            <a:endParaRPr lang="es-EC" dirty="0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20EB-2D06-4B87-9C8C-28E1FED77688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C2AC-F9E2-4916-9F2B-17EF10B998BD}" type="datetimeFigureOut">
              <a:rPr lang="es-EC" smtClean="0"/>
              <a:pPr/>
              <a:t>29/08/2012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20EB-2D06-4B87-9C8C-28E1FED77688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EF4C2AC-F9E2-4916-9F2B-17EF10B998BD}" type="datetimeFigureOut">
              <a:rPr lang="es-EC" smtClean="0"/>
              <a:pPr/>
              <a:t>29/08/2012</a:t>
            </a:fld>
            <a:endParaRPr lang="es-EC" dirty="0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EC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BAF20EB-2D06-4B87-9C8C-28E1FED77688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ecuavisa.com/images/galerias/20120824_arresto_plan2408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928802"/>
            <a:ext cx="1714512" cy="1393513"/>
          </a:xfrm>
          <a:prstGeom prst="rect">
            <a:avLst/>
          </a:prstGeom>
          <a:noFill/>
        </p:spPr>
      </p:pic>
      <p:sp>
        <p:nvSpPr>
          <p:cNvPr id="4100" name="4 Marcador de contenido"/>
          <p:cNvSpPr txBox="1">
            <a:spLocks/>
          </p:cNvSpPr>
          <p:nvPr/>
        </p:nvSpPr>
        <p:spPr bwMode="auto">
          <a:xfrm>
            <a:off x="571501" y="5286388"/>
            <a:ext cx="8215341" cy="12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110000"/>
              </a:lnSpc>
              <a:buFont typeface="Arial" charset="0"/>
              <a:buChar char="•"/>
            </a:pPr>
            <a:endParaRPr lang="es-EC" sz="1000" dirty="0">
              <a:latin typeface="Calibri" pitchFamily="34" charset="0"/>
              <a:cs typeface="Calibri" pitchFamily="34" charset="0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s-EC" sz="1000" b="1" dirty="0" smtClean="0">
                <a:latin typeface="Calibri" pitchFamily="34" charset="0"/>
                <a:cs typeface="Calibri" pitchFamily="34" charset="0"/>
              </a:rPr>
              <a:t>INTERPRETACIÓN</a:t>
            </a:r>
          </a:p>
          <a:p>
            <a:pPr marL="342900" indent="-342900" algn="just">
              <a:spcBef>
                <a:spcPct val="20000"/>
              </a:spcBef>
              <a:buFont typeface="Arial" charset="0"/>
              <a:buNone/>
            </a:pPr>
            <a:endParaRPr lang="es-EC" sz="1000" b="1" dirty="0" smtClean="0"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spcBef>
                <a:spcPct val="20000"/>
              </a:spcBef>
              <a:buFont typeface="Arial" charset="0"/>
              <a:buNone/>
            </a:pPr>
            <a:r>
              <a:rPr lang="es-EC" sz="1000" b="1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es-EC" sz="1000" dirty="0" smtClean="0">
                <a:latin typeface="Calibri" pitchFamily="34" charset="0"/>
                <a:cs typeface="Calibri" pitchFamily="34" charset="0"/>
              </a:rPr>
              <a:t>LOS ORGANISMO DE SEGURIDAD DE LONDRES (DIRIGIDOS POR SCOTLAND YARD) CONSIDERAN REALMENTE LA POSIBILIDAD QUE EL SR. ASSANGE </a:t>
            </a:r>
            <a:r>
              <a:rPr lang="es-EC" sz="1000" b="1" dirty="0" smtClean="0">
                <a:latin typeface="Calibri" pitchFamily="34" charset="0"/>
                <a:cs typeface="Calibri" pitchFamily="34" charset="0"/>
              </a:rPr>
              <a:t>PUEDA SALIR DE LA EMBAJADA DE ECUADOR BAJO CONSIDERACIONES DE INMUNIDAD DIPLOMÁTICA </a:t>
            </a:r>
            <a:r>
              <a:rPr lang="es-EC" sz="1000" dirty="0" smtClean="0">
                <a:latin typeface="Calibri" pitchFamily="34" charset="0"/>
                <a:cs typeface="Calibri" pitchFamily="34" charset="0"/>
              </a:rPr>
              <a:t>(YA SE HABÍA INFORMADO ESTA POSIBILIDAD EN MEDIOS DE COMUNICACIÓN) , O INCLUSO </a:t>
            </a:r>
            <a:r>
              <a:rPr lang="es-EC" sz="1000" b="1" dirty="0" smtClean="0">
                <a:latin typeface="Calibri" pitchFamily="34" charset="0"/>
                <a:cs typeface="Calibri" pitchFamily="34" charset="0"/>
              </a:rPr>
              <a:t>MEDIANTE ACCIONES DE DISTRACCION O ENGAÑO</a:t>
            </a:r>
            <a:r>
              <a:rPr lang="es-EC" sz="1000" dirty="0" smtClean="0">
                <a:latin typeface="Calibri" pitchFamily="34" charset="0"/>
                <a:cs typeface="Calibri" pitchFamily="34" charset="0"/>
              </a:rPr>
              <a:t>. POR LO QUE HABRÍAN </a:t>
            </a:r>
            <a:r>
              <a:rPr lang="es-EC" sz="1000" b="1" dirty="0" smtClean="0">
                <a:latin typeface="Calibri" pitchFamily="34" charset="0"/>
                <a:cs typeface="Calibri" pitchFamily="34" charset="0"/>
              </a:rPr>
              <a:t>ORDENADO SU ARRESTO BAJO CUALQUIER CIRCUNSTANCIA. POR LA FECHA HORA SE CONFIRMARÍA QUE LA FOTOGRAFIA ES DEL DÍA VIERNES 24 DE AGOSTO A LAS 14:18, SIN EMBARGO NO SE DESCARTA QUE LA ORDEN HAYA SIDO DADA CON ANTICIPACIÓN</a:t>
            </a:r>
          </a:p>
          <a:p>
            <a:pPr marL="342900" indent="-342900" algn="just">
              <a:spcBef>
                <a:spcPct val="20000"/>
              </a:spcBef>
              <a:buFont typeface="Arial" charset="0"/>
              <a:buNone/>
            </a:pPr>
            <a:endParaRPr lang="es-EC" sz="1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2643174" y="285728"/>
            <a:ext cx="3714776" cy="42862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Información relevante sobre caso</a:t>
            </a:r>
            <a:r>
              <a:rPr kumimoji="0" lang="es-EC" sz="1000" b="1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s-EC" sz="1000" b="1" i="0" u="none" strike="noStrike" kern="1200" cap="all" spc="0" normalizeH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assange</a:t>
            </a:r>
            <a:endParaRPr kumimoji="0" lang="es-EC" sz="10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4214810" y="1214422"/>
            <a:ext cx="4286280" cy="1107996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Asunto</a:t>
            </a:r>
            <a:r>
              <a:rPr lang="es-EC" sz="1100" dirty="0" smtClean="0"/>
              <a:t>: Imagen fotográfica del Jefe del SO20 </a:t>
            </a:r>
            <a:r>
              <a:rPr lang="es-EC" sz="1100" dirty="0" smtClean="0">
                <a:solidFill>
                  <a:srgbClr val="0070C0"/>
                </a:solidFill>
              </a:rPr>
              <a:t>, Unidad de Operaciones Clandestinas de </a:t>
            </a:r>
            <a:r>
              <a:rPr lang="es-EC" sz="1100" dirty="0" err="1" smtClean="0">
                <a:solidFill>
                  <a:srgbClr val="0070C0"/>
                </a:solidFill>
              </a:rPr>
              <a:t>Scotland</a:t>
            </a:r>
            <a:r>
              <a:rPr lang="es-EC" sz="1100" dirty="0" smtClean="0">
                <a:solidFill>
                  <a:srgbClr val="0070C0"/>
                </a:solidFill>
              </a:rPr>
              <a:t> </a:t>
            </a:r>
            <a:r>
              <a:rPr lang="es-EC" sz="1100" dirty="0" err="1" smtClean="0">
                <a:solidFill>
                  <a:srgbClr val="0070C0"/>
                </a:solidFill>
              </a:rPr>
              <a:t>Yard</a:t>
            </a:r>
            <a:r>
              <a:rPr lang="es-EC" sz="1100" dirty="0" smtClean="0"/>
              <a:t>. (</a:t>
            </a:r>
            <a:r>
              <a:rPr lang="es-EC" sz="1100" b="1" dirty="0" smtClean="0"/>
              <a:t>comando de lucha contra el terrorismo del Reino Unido)</a:t>
            </a:r>
            <a:endParaRPr lang="es-EC" sz="1100" dirty="0" smtClean="0"/>
          </a:p>
          <a:p>
            <a:r>
              <a:rPr lang="es-EC" sz="1100" b="1" dirty="0" smtClean="0"/>
              <a:t>Lugar</a:t>
            </a:r>
            <a:r>
              <a:rPr lang="es-EC" sz="1100" dirty="0" smtClean="0"/>
              <a:t>: Junto a la Embajada de Ecuador en Londres</a:t>
            </a:r>
          </a:p>
          <a:p>
            <a:r>
              <a:rPr lang="es-EC" sz="1100" b="1" dirty="0" smtClean="0"/>
              <a:t>Fecha hora</a:t>
            </a:r>
            <a:r>
              <a:rPr lang="es-EC" sz="1100" dirty="0" smtClean="0"/>
              <a:t>: Viernes 24 de agosto del 2012 a las 14:18</a:t>
            </a:r>
          </a:p>
          <a:p>
            <a:r>
              <a:rPr lang="es-EC" sz="1100" b="1" dirty="0" smtClean="0"/>
              <a:t>Equipo</a:t>
            </a:r>
            <a:r>
              <a:rPr lang="es-EC" sz="1100" dirty="0" smtClean="0"/>
              <a:t>: Cámara teleobjetivo.</a:t>
            </a:r>
          </a:p>
        </p:txBody>
      </p:sp>
      <p:sp>
        <p:nvSpPr>
          <p:cNvPr id="41" name="40 CuadroTexto"/>
          <p:cNvSpPr txBox="1"/>
          <p:nvPr/>
        </p:nvSpPr>
        <p:spPr>
          <a:xfrm>
            <a:off x="785786" y="3693573"/>
            <a:ext cx="2857520" cy="209288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DECISIONS</a:t>
            </a:r>
          </a:p>
          <a:p>
            <a:pPr algn="ctr"/>
            <a:endParaRPr lang="en-US" sz="1000" dirty="0" smtClean="0"/>
          </a:p>
          <a:p>
            <a:pPr algn="ctr"/>
            <a:r>
              <a:rPr lang="en-US" sz="1000" dirty="0" smtClean="0"/>
              <a:t>Decision – Supporting Flectional</a:t>
            </a:r>
          </a:p>
          <a:p>
            <a:pPr algn="ctr"/>
            <a:endParaRPr lang="en-US" sz="1000" dirty="0" smtClean="0"/>
          </a:p>
          <a:p>
            <a:pPr algn="just"/>
            <a:r>
              <a:rPr lang="en-US" sz="1000" dirty="0" smtClean="0"/>
              <a:t>BRIEF. Ecuador embassy brief  - Summary</a:t>
            </a:r>
          </a:p>
          <a:p>
            <a:pPr algn="just"/>
            <a:r>
              <a:rPr lang="en-US" sz="1000" dirty="0" smtClean="0"/>
              <a:t>Of current position RE. </a:t>
            </a:r>
            <a:r>
              <a:rPr lang="en-US" sz="1000" dirty="0" err="1" smtClean="0"/>
              <a:t>Assange</a:t>
            </a:r>
            <a:r>
              <a:rPr lang="en-US" sz="1000" dirty="0" smtClean="0"/>
              <a:t>.</a:t>
            </a:r>
          </a:p>
          <a:p>
            <a:pPr algn="just"/>
            <a:r>
              <a:rPr lang="en-US" sz="1000" dirty="0" smtClean="0"/>
              <a:t>Action required – </a:t>
            </a:r>
            <a:r>
              <a:rPr lang="en-US" sz="1000" dirty="0" err="1" smtClean="0"/>
              <a:t>Assange</a:t>
            </a:r>
            <a:r>
              <a:rPr lang="en-US" sz="1000" dirty="0" smtClean="0"/>
              <a:t> to be arrested under all circumstance.</a:t>
            </a:r>
          </a:p>
          <a:p>
            <a:pPr algn="just"/>
            <a:r>
              <a:rPr lang="en-US" sz="1000" dirty="0" smtClean="0"/>
              <a:t>He comes out with diplomatic immune,  as diplomatic bag. In diplomatic bag (…. </a:t>
            </a:r>
          </a:p>
          <a:p>
            <a:pPr algn="just"/>
            <a:r>
              <a:rPr lang="en-US" sz="1000" dirty="0" smtClean="0"/>
              <a:t>life) in diplomatic vehicle. ARRESTED. </a:t>
            </a:r>
          </a:p>
          <a:p>
            <a:pPr algn="just"/>
            <a:r>
              <a:rPr lang="en-US" sz="1000" dirty="0" smtClean="0"/>
              <a:t>Discuss possibility of distraction</a:t>
            </a:r>
          </a:p>
          <a:p>
            <a:pPr algn="just"/>
            <a:r>
              <a:rPr lang="en-US" sz="1000" dirty="0" smtClean="0"/>
              <a:t>  ………… provide additional</a:t>
            </a:r>
          </a:p>
        </p:txBody>
      </p:sp>
      <p:sp>
        <p:nvSpPr>
          <p:cNvPr id="42" name="41 Flecha abajo"/>
          <p:cNvSpPr/>
          <p:nvPr/>
        </p:nvSpPr>
        <p:spPr>
          <a:xfrm>
            <a:off x="2500298" y="3214686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43" name="42 Flecha derecha"/>
          <p:cNvSpPr/>
          <p:nvPr/>
        </p:nvSpPr>
        <p:spPr>
          <a:xfrm>
            <a:off x="4071934" y="4071942"/>
            <a:ext cx="50006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sz="1000"/>
          </a:p>
        </p:txBody>
      </p:sp>
      <p:sp>
        <p:nvSpPr>
          <p:cNvPr id="44" name="43 CuadroTexto"/>
          <p:cNvSpPr txBox="1"/>
          <p:nvPr/>
        </p:nvSpPr>
        <p:spPr>
          <a:xfrm>
            <a:off x="4786314" y="3000372"/>
            <a:ext cx="2928958" cy="240065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/>
            </a:r>
            <a:br>
              <a:rPr lang="es-ES" sz="1000" dirty="0" smtClean="0"/>
            </a:br>
            <a:r>
              <a:rPr lang="es-ES" sz="1000" dirty="0" smtClean="0"/>
              <a:t/>
            </a:r>
            <a:br>
              <a:rPr lang="es-ES" sz="1000" dirty="0" smtClean="0"/>
            </a:br>
            <a:endParaRPr lang="es-ES" sz="1000" dirty="0" smtClean="0"/>
          </a:p>
          <a:p>
            <a:r>
              <a:rPr lang="es-ES" sz="1000" dirty="0" smtClean="0"/>
              <a:t>Decisión - Apoyo adicional</a:t>
            </a:r>
            <a:br>
              <a:rPr lang="es-ES" sz="1000" dirty="0" smtClean="0"/>
            </a:br>
            <a:r>
              <a:rPr lang="es-ES" sz="1000" dirty="0" smtClean="0"/>
              <a:t/>
            </a:r>
            <a:br>
              <a:rPr lang="es-ES" sz="1000" dirty="0" smtClean="0"/>
            </a:br>
            <a:r>
              <a:rPr lang="es-ES" sz="1000" dirty="0" smtClean="0"/>
              <a:t>BREVE INFORMACIÓN. Ecuador embajada información - Sumario</a:t>
            </a:r>
            <a:br>
              <a:rPr lang="es-ES" sz="1000" dirty="0" smtClean="0"/>
            </a:br>
            <a:r>
              <a:rPr lang="es-ES" sz="1000" dirty="0" smtClean="0"/>
              <a:t> De la posición actual. Referencia. </a:t>
            </a:r>
            <a:r>
              <a:rPr lang="es-ES" sz="1000" dirty="0" err="1" smtClean="0"/>
              <a:t>Assange</a:t>
            </a:r>
            <a:r>
              <a:rPr lang="es-ES" sz="1000" dirty="0" smtClean="0"/>
              <a:t>.</a:t>
            </a:r>
            <a:br>
              <a:rPr lang="es-ES" sz="1000" dirty="0" smtClean="0"/>
            </a:br>
            <a:r>
              <a:rPr lang="es-ES" sz="1000" dirty="0" smtClean="0"/>
              <a:t>Acción requerida - </a:t>
            </a:r>
            <a:r>
              <a:rPr lang="es-ES" sz="1000" b="1" dirty="0" err="1" smtClean="0"/>
              <a:t>Assange</a:t>
            </a:r>
            <a:r>
              <a:rPr lang="es-ES" sz="1000" b="1" dirty="0" smtClean="0"/>
              <a:t> de ser arrestado bajo cualquier circunstancia.</a:t>
            </a:r>
            <a:r>
              <a:rPr lang="es-ES" sz="1000" dirty="0" smtClean="0"/>
              <a:t/>
            </a:r>
            <a:br>
              <a:rPr lang="es-ES" sz="1000" dirty="0" smtClean="0"/>
            </a:br>
            <a:r>
              <a:rPr lang="es-ES" sz="1000" dirty="0" smtClean="0"/>
              <a:t>Él </a:t>
            </a:r>
            <a:r>
              <a:rPr lang="es-ES" sz="1000" b="1" dirty="0" smtClean="0"/>
              <a:t>sale con inmunidad diplomática, como valija diplomática. </a:t>
            </a:r>
            <a:r>
              <a:rPr lang="es-ES" sz="1000" dirty="0" smtClean="0"/>
              <a:t>En valija diplomática (....</a:t>
            </a:r>
            <a:br>
              <a:rPr lang="es-ES" sz="1000" dirty="0" smtClean="0"/>
            </a:br>
            <a:r>
              <a:rPr lang="es-ES" sz="1000" dirty="0" smtClean="0"/>
              <a:t>vida) en un vehículo diplomático. ARRESTADO.</a:t>
            </a:r>
            <a:br>
              <a:rPr lang="es-ES" sz="1000" dirty="0" smtClean="0"/>
            </a:br>
            <a:r>
              <a:rPr lang="es-ES" sz="1000" b="1" dirty="0" smtClean="0"/>
              <a:t>Discuta posibilidad de distracción</a:t>
            </a:r>
            <a:r>
              <a:rPr lang="es-ES" sz="1000" dirty="0" smtClean="0"/>
              <a:t/>
            </a:r>
            <a:br>
              <a:rPr lang="es-ES" sz="1000" dirty="0" smtClean="0"/>
            </a:br>
            <a:r>
              <a:rPr lang="es-ES" sz="1000" dirty="0" smtClean="0"/>
              <a:t> ............  Proporcionar adicional</a:t>
            </a:r>
            <a:endParaRPr lang="es-EC" sz="1000" dirty="0"/>
          </a:p>
        </p:txBody>
      </p:sp>
      <p:sp>
        <p:nvSpPr>
          <p:cNvPr id="45" name="44 Rectángulo"/>
          <p:cNvSpPr/>
          <p:nvPr/>
        </p:nvSpPr>
        <p:spPr>
          <a:xfrm>
            <a:off x="5429256" y="2500306"/>
            <a:ext cx="1241622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es-EC" dirty="0" smtClean="0">
                <a:solidFill>
                  <a:prstClr val="black"/>
                </a:solidFill>
              </a:rPr>
              <a:t>Traducción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lum bright="27000" contrast="-17000"/>
          </a:blip>
          <a:srcRect/>
          <a:stretch>
            <a:fillRect/>
          </a:stretch>
        </p:blipFill>
        <p:spPr bwMode="auto">
          <a:xfrm>
            <a:off x="642910" y="65204"/>
            <a:ext cx="1752993" cy="1598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11 Elipse"/>
          <p:cNvSpPr/>
          <p:nvPr/>
        </p:nvSpPr>
        <p:spPr>
          <a:xfrm>
            <a:off x="1071538" y="2643182"/>
            <a:ext cx="428628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3" name="12 Rectángulo"/>
          <p:cNvSpPr/>
          <p:nvPr/>
        </p:nvSpPr>
        <p:spPr>
          <a:xfrm>
            <a:off x="2491860" y="895633"/>
            <a:ext cx="794256" cy="461665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s-EC" sz="1200" dirty="0" smtClean="0"/>
              <a:t>FR 24 08</a:t>
            </a:r>
          </a:p>
          <a:p>
            <a:r>
              <a:rPr lang="es-EC" sz="1200" dirty="0" smtClean="0"/>
              <a:t>14:18:20</a:t>
            </a:r>
            <a:endParaRPr lang="es-EC" sz="1200" dirty="0"/>
          </a:p>
        </p:txBody>
      </p:sp>
      <p:sp>
        <p:nvSpPr>
          <p:cNvPr id="14" name="13 Elipse"/>
          <p:cNvSpPr/>
          <p:nvPr/>
        </p:nvSpPr>
        <p:spPr>
          <a:xfrm>
            <a:off x="714348" y="142852"/>
            <a:ext cx="1500198" cy="15001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cxnSp>
        <p:nvCxnSpPr>
          <p:cNvPr id="17" name="16 Conector recto de flecha"/>
          <p:cNvCxnSpPr>
            <a:stCxn id="12" idx="0"/>
            <a:endCxn id="14" idx="4"/>
          </p:cNvCxnSpPr>
          <p:nvPr/>
        </p:nvCxnSpPr>
        <p:spPr>
          <a:xfrm rot="5400000" flipH="1" flipV="1">
            <a:off x="875083" y="2053819"/>
            <a:ext cx="1000132" cy="17859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Rectángulo"/>
          <p:cNvSpPr/>
          <p:nvPr/>
        </p:nvSpPr>
        <p:spPr>
          <a:xfrm>
            <a:off x="1285852" y="3071810"/>
            <a:ext cx="214314" cy="14287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cxnSp>
        <p:nvCxnSpPr>
          <p:cNvPr id="20" name="19 Conector recto de flecha"/>
          <p:cNvCxnSpPr>
            <a:stCxn id="18" idx="3"/>
          </p:cNvCxnSpPr>
          <p:nvPr/>
        </p:nvCxnSpPr>
        <p:spPr>
          <a:xfrm flipV="1">
            <a:off x="1500166" y="1714490"/>
            <a:ext cx="2714644" cy="142875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Rectángulo"/>
          <p:cNvSpPr/>
          <p:nvPr/>
        </p:nvSpPr>
        <p:spPr>
          <a:xfrm>
            <a:off x="4714876" y="3000372"/>
            <a:ext cx="228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s-EC" sz="1000" dirty="0" smtClean="0">
                <a:solidFill>
                  <a:prstClr val="black"/>
                </a:solidFill>
              </a:rPr>
              <a:t>RESTRINGIDA</a:t>
            </a:r>
          </a:p>
          <a:p>
            <a:pPr lvl="0" algn="ctr"/>
            <a:r>
              <a:rPr lang="es-EC" sz="1000" dirty="0" smtClean="0">
                <a:solidFill>
                  <a:prstClr val="black"/>
                </a:solidFill>
              </a:rPr>
              <a:t> </a:t>
            </a:r>
            <a:r>
              <a:rPr lang="es-ES" sz="1000" dirty="0" smtClean="0">
                <a:solidFill>
                  <a:prstClr val="black"/>
                </a:solidFill>
              </a:rPr>
              <a:t>DECISIONES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23528" y="116632"/>
            <a:ext cx="525658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ESCENARIOS DE LA POSIBLE SALIDA DE ASSANGE</a:t>
            </a:r>
            <a:endParaRPr lang="es-ES" dirty="0"/>
          </a:p>
        </p:txBody>
      </p:sp>
      <p:graphicFrame>
        <p:nvGraphicFramePr>
          <p:cNvPr id="5" name="4 Diagrama"/>
          <p:cNvGraphicFramePr/>
          <p:nvPr/>
        </p:nvGraphicFramePr>
        <p:xfrm>
          <a:off x="1307976" y="548680"/>
          <a:ext cx="5784304" cy="3400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Rectángulo redondeado"/>
          <p:cNvSpPr/>
          <p:nvPr/>
        </p:nvSpPr>
        <p:spPr>
          <a:xfrm>
            <a:off x="107504" y="548680"/>
            <a:ext cx="2376264" cy="194421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050" b="1" dirty="0" smtClean="0"/>
              <a:t>EL ECUADOR PUEDE NOMBRAR A ASSANGE SU REPRESENTANTE ANTE LAS NACIONES UNIDAS.</a:t>
            </a:r>
          </a:p>
          <a:p>
            <a:pPr algn="ctr"/>
            <a:r>
              <a:rPr lang="es-ES" sz="1050" dirty="0" smtClean="0"/>
              <a:t>Sin embargo, este nombramiento puede ser revocado por la Asamblea General de la ONU, ACCIÓN QUE TOMARÍA TIEMPO Y QUE PUEDE SER APROVECHADO PARA QUE ASSANGE PUEDA REFUGIARSE TERRITORIO ECUATORIANO PARA SER PROTEGIDO. </a:t>
            </a:r>
            <a:endParaRPr lang="es-ES" sz="1050" dirty="0"/>
          </a:p>
        </p:txBody>
      </p:sp>
      <p:sp>
        <p:nvSpPr>
          <p:cNvPr id="7" name="6 Rectángulo redondeado"/>
          <p:cNvSpPr/>
          <p:nvPr/>
        </p:nvSpPr>
        <p:spPr>
          <a:xfrm>
            <a:off x="5868144" y="116632"/>
            <a:ext cx="2808312" cy="194421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050" dirty="0" smtClean="0"/>
              <a:t>Los autos diplomáticos son protegidos, al mismo título que los edificios diplomáticos por la Convención de Viena (art. 22-3).  </a:t>
            </a:r>
            <a:r>
              <a:rPr lang="es-ES" sz="1050" b="1" u="sng" dirty="0" smtClean="0"/>
              <a:t>Sin embargo, Scotland Yard ha posicionado a los policías hasta el INTERIOR del edificio de la embajada ecuatoriana en Londres (que no es de uso exclusivo de la misma).</a:t>
            </a:r>
          </a:p>
          <a:p>
            <a:pPr algn="ctr"/>
            <a:r>
              <a:rPr lang="es-ES" sz="1050" b="1" u="sng" dirty="0" smtClean="0"/>
              <a:t>Se encuentran en el hall, las escaleras, y las salidas de los ascensores. La policía británica está en todas las vías que podrían permitir a </a:t>
            </a:r>
            <a:r>
              <a:rPr lang="es-ES" sz="1050" b="1" u="sng" dirty="0" err="1" smtClean="0"/>
              <a:t>Assange</a:t>
            </a:r>
            <a:r>
              <a:rPr lang="es-ES" sz="1050" b="1" u="sng" dirty="0" smtClean="0"/>
              <a:t> tomar un auto diplomático.</a:t>
            </a:r>
            <a:endParaRPr lang="es-ES" sz="1050" b="1" u="sng" dirty="0"/>
          </a:p>
        </p:txBody>
      </p:sp>
      <p:sp>
        <p:nvSpPr>
          <p:cNvPr id="8" name="7 Rectángulo redondeado"/>
          <p:cNvSpPr/>
          <p:nvPr/>
        </p:nvSpPr>
        <p:spPr>
          <a:xfrm>
            <a:off x="5940152" y="2132856"/>
            <a:ext cx="2952328" cy="280831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050" dirty="0" smtClean="0"/>
              <a:t>En 1984 se trató de enviar en valija diplomática a </a:t>
            </a:r>
            <a:r>
              <a:rPr lang="es-ES" sz="1050" dirty="0" err="1" smtClean="0"/>
              <a:t>Umaru</a:t>
            </a:r>
            <a:r>
              <a:rPr lang="es-ES" sz="1050" dirty="0" smtClean="0"/>
              <a:t> </a:t>
            </a:r>
            <a:r>
              <a:rPr lang="es-ES" sz="1050" dirty="0" err="1" smtClean="0"/>
              <a:t>Dikko</a:t>
            </a:r>
            <a:r>
              <a:rPr lang="es-ES" sz="1050" dirty="0" smtClean="0"/>
              <a:t> (acusado de corrupción en Nigeria y que GB no autorizó extraditar). Éste método olvidó que la Convención de Viena (art. 27-4) prevé que “</a:t>
            </a:r>
            <a:r>
              <a:rPr lang="es-ES" sz="1050" i="1" dirty="0" smtClean="0"/>
              <a:t>la valija diplomática debe constar de forma visible con una estampilla diplomática”.</a:t>
            </a:r>
          </a:p>
          <a:p>
            <a:pPr algn="ctr"/>
            <a:r>
              <a:rPr lang="es-ES" sz="1050" dirty="0" smtClean="0"/>
              <a:t>De igual forma el at. 27-4 prevé que “</a:t>
            </a:r>
            <a:r>
              <a:rPr lang="es-ES" sz="1050" i="1" dirty="0" smtClean="0"/>
              <a:t>las valijas diplomáticas sólo pueden contener documentos diplomáticos u objetos de uso oficia</a:t>
            </a:r>
            <a:r>
              <a:rPr lang="es-ES" sz="1050" dirty="0" smtClean="0"/>
              <a:t>l” (caso de </a:t>
            </a:r>
            <a:r>
              <a:rPr lang="es-ES" sz="1050" dirty="0" err="1" smtClean="0"/>
              <a:t>Mordechai</a:t>
            </a:r>
            <a:r>
              <a:rPr lang="es-ES" sz="1050" dirty="0" smtClean="0"/>
              <a:t> </a:t>
            </a:r>
            <a:r>
              <a:rPr lang="es-ES" sz="1050" dirty="0" err="1" smtClean="0"/>
              <a:t>Louk</a:t>
            </a:r>
            <a:r>
              <a:rPr lang="es-ES" sz="1050" dirty="0" smtClean="0"/>
              <a:t>, espía israelí de origen marroquí que trabajaba para la inteligencia Egipcia en Roma). </a:t>
            </a:r>
          </a:p>
          <a:p>
            <a:pPr algn="ctr"/>
            <a:r>
              <a:rPr lang="es-ES" sz="1050" b="1" dirty="0" smtClean="0"/>
              <a:t>Sin embargo, La </a:t>
            </a:r>
            <a:r>
              <a:rPr lang="es-ES" sz="1050" b="1" dirty="0" smtClean="0"/>
              <a:t>policía está equipada con TECNOLOGÍA DE AVANZADA PARA DETECTAR CALOR </a:t>
            </a:r>
            <a:r>
              <a:rPr lang="es-ES" sz="1050" b="1" dirty="0" smtClean="0"/>
              <a:t>CORPORAL Y EVITAR ESTA OPCIÓN.</a:t>
            </a:r>
            <a:endParaRPr lang="es-ES" sz="1050" dirty="0" smtClean="0"/>
          </a:p>
          <a:p>
            <a:pPr algn="ctr"/>
            <a:r>
              <a:rPr lang="es-ES" sz="1050" dirty="0" smtClean="0"/>
              <a:t> </a:t>
            </a:r>
            <a:endParaRPr lang="es-ES" sz="1050" dirty="0"/>
          </a:p>
        </p:txBody>
      </p:sp>
      <p:sp>
        <p:nvSpPr>
          <p:cNvPr id="9" name="8 Rectángulo redondeado"/>
          <p:cNvSpPr/>
          <p:nvPr/>
        </p:nvSpPr>
        <p:spPr>
          <a:xfrm>
            <a:off x="323528" y="2924944"/>
            <a:ext cx="2304256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050" dirty="0" err="1" smtClean="0"/>
              <a:t>Assange</a:t>
            </a:r>
            <a:r>
              <a:rPr lang="es-ES" sz="1050" dirty="0" smtClean="0"/>
              <a:t> podría salir disfrazado, tratar de atravesar los techos hacia el helipuerto cercano o perderse entre la gente en la tienda </a:t>
            </a:r>
            <a:r>
              <a:rPr lang="es-ES" sz="1050" dirty="0" err="1" smtClean="0"/>
              <a:t>Harrods</a:t>
            </a:r>
            <a:r>
              <a:rPr lang="es-ES" sz="1050" dirty="0" smtClean="0"/>
              <a:t>.</a:t>
            </a:r>
          </a:p>
          <a:p>
            <a:pPr algn="ctr"/>
            <a:r>
              <a:rPr lang="es-ES" sz="1050" dirty="0" smtClean="0"/>
              <a:t> </a:t>
            </a:r>
            <a:endParaRPr lang="es-ES" sz="1050" dirty="0"/>
          </a:p>
        </p:txBody>
      </p:sp>
      <p:sp>
        <p:nvSpPr>
          <p:cNvPr id="10" name="9 Rectángulo redondeado"/>
          <p:cNvSpPr/>
          <p:nvPr/>
        </p:nvSpPr>
        <p:spPr>
          <a:xfrm>
            <a:off x="611560" y="3789040"/>
            <a:ext cx="2304256" cy="100811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050" dirty="0" smtClean="0"/>
              <a:t>SCOTLAND YARD HA DECLARADO QUE GASTA 65 000 euros por día para vigilar la embajada ecuatoriana.</a:t>
            </a:r>
          </a:p>
          <a:p>
            <a:pPr algn="ctr"/>
            <a:r>
              <a:rPr lang="es-ES" sz="1050" dirty="0" smtClean="0"/>
              <a:t>50 hombres (24H) y dos camionetas cuidan las salidas.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6012160" y="5301208"/>
            <a:ext cx="2808312" cy="13681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b="1" dirty="0" smtClean="0"/>
              <a:t>Ayer en la noche (28/08/2012), la seguridad de la embajada ecuatoriana (diplomáticos) tuvo que </a:t>
            </a:r>
            <a:r>
              <a:rPr lang="es-ES" sz="1200" b="1" u="sng" dirty="0" smtClean="0"/>
              <a:t>SACAR A UN POLICÍA QUE SE METIÓ SIN AUTORIZACIÓN, EN EL DEPARTAMENTO  QUE SE ENCUENTRA ENCIMA DE LA EMBAJADA ECUATORIANA.</a:t>
            </a:r>
            <a:endParaRPr lang="es-ES" sz="1200" b="1" u="sng" dirty="0"/>
          </a:p>
        </p:txBody>
      </p:sp>
      <p:cxnSp>
        <p:nvCxnSpPr>
          <p:cNvPr id="13" name="12 Forma"/>
          <p:cNvCxnSpPr>
            <a:stCxn id="7" idx="3"/>
            <a:endCxn id="11" idx="3"/>
          </p:cNvCxnSpPr>
          <p:nvPr/>
        </p:nvCxnSpPr>
        <p:spPr>
          <a:xfrm>
            <a:off x="8676456" y="1088740"/>
            <a:ext cx="144016" cy="4896544"/>
          </a:xfrm>
          <a:prstGeom prst="bentConnector3">
            <a:avLst>
              <a:gd name="adj1" fmla="val 258732"/>
            </a:avLst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Rectángulo"/>
          <p:cNvSpPr/>
          <p:nvPr/>
        </p:nvSpPr>
        <p:spPr>
          <a:xfrm>
            <a:off x="323528" y="4941168"/>
            <a:ext cx="2592288" cy="12241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b="1" dirty="0" smtClean="0"/>
              <a:t>A LAS 13:45  hora de Londres (7:45, hora de Ecuador), dos policías de Alto Nivel se encontraban en la entrada del edificio hablando con el jefe de turno del Scotland Yard. </a:t>
            </a:r>
            <a:endParaRPr lang="es-ES" sz="1200" b="1" dirty="0"/>
          </a:p>
        </p:txBody>
      </p:sp>
      <p:cxnSp>
        <p:nvCxnSpPr>
          <p:cNvPr id="18" name="17 Conector angular"/>
          <p:cNvCxnSpPr>
            <a:stCxn id="10" idx="1"/>
            <a:endCxn id="16" idx="1"/>
          </p:cNvCxnSpPr>
          <p:nvPr/>
        </p:nvCxnSpPr>
        <p:spPr>
          <a:xfrm rot="10800000" flipV="1">
            <a:off x="323528" y="4293096"/>
            <a:ext cx="288032" cy="1260140"/>
          </a:xfrm>
          <a:prstGeom prst="bentConnector3">
            <a:avLst>
              <a:gd name="adj1" fmla="val 179366"/>
            </a:avLst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Rectángulo"/>
          <p:cNvSpPr/>
          <p:nvPr/>
        </p:nvSpPr>
        <p:spPr>
          <a:xfrm>
            <a:off x="3707904" y="3861048"/>
            <a:ext cx="1800200" cy="108012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/>
              <a:t>La embajada Australiana pide al Ecuador información sobre “posibles escenarios  de emergencias médicas que pudieran afectar al Señor </a:t>
            </a:r>
            <a:r>
              <a:rPr lang="es-ES" sz="1050" b="1" dirty="0" err="1" smtClean="0"/>
              <a:t>Assange</a:t>
            </a:r>
            <a:r>
              <a:rPr lang="es-ES" sz="1050" b="1" dirty="0" smtClean="0"/>
              <a:t>” </a:t>
            </a:r>
            <a:endParaRPr lang="es-ES" sz="1050" b="1" dirty="0"/>
          </a:p>
        </p:txBody>
      </p:sp>
      <p:cxnSp>
        <p:nvCxnSpPr>
          <p:cNvPr id="28" name="27 Conector recto de flecha"/>
          <p:cNvCxnSpPr>
            <a:endCxn id="11" idx="0"/>
          </p:cNvCxnSpPr>
          <p:nvPr/>
        </p:nvCxnSpPr>
        <p:spPr>
          <a:xfrm>
            <a:off x="5580112" y="4653136"/>
            <a:ext cx="1836204" cy="648072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39 Rectángulo"/>
          <p:cNvSpPr/>
          <p:nvPr/>
        </p:nvSpPr>
        <p:spPr>
          <a:xfrm>
            <a:off x="3131840" y="5229200"/>
            <a:ext cx="2808312" cy="151216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algn="ctr">
              <a:buAutoNum type="arabicParenBoth"/>
            </a:pPr>
            <a:r>
              <a:rPr lang="es-ES" sz="900" dirty="0" smtClean="0"/>
              <a:t>Londres estaría analizando la posibilidad de que </a:t>
            </a:r>
            <a:r>
              <a:rPr lang="es-ES" sz="900" b="1" dirty="0" smtClean="0"/>
              <a:t>EL ESTADO ECUATORIANO USE LA SALUD DE ASSANGE PARA SACARLO DE LA EMBAJADA.</a:t>
            </a:r>
          </a:p>
          <a:p>
            <a:pPr marL="228600" indent="-228600" algn="ctr">
              <a:buAutoNum type="arabicParenBoth"/>
            </a:pPr>
            <a:r>
              <a:rPr lang="es-ES" sz="900" dirty="0" smtClean="0"/>
              <a:t>Londres estaría pensando, a través de Australia, </a:t>
            </a:r>
            <a:r>
              <a:rPr lang="es-ES" sz="900" b="1" dirty="0" smtClean="0"/>
              <a:t>INFILTRAR UN MÉDICO A SU FAVOR AL INTERIOR DE LA EMBAJADA.</a:t>
            </a:r>
          </a:p>
          <a:p>
            <a:pPr marL="228600" indent="-228600" algn="ctr">
              <a:buAutoNum type="arabicParenBoth"/>
            </a:pPr>
            <a:r>
              <a:rPr lang="es-ES" sz="900" dirty="0" smtClean="0"/>
              <a:t>Londres estaría pensando </a:t>
            </a:r>
            <a:r>
              <a:rPr lang="es-ES" sz="900" b="1" dirty="0" smtClean="0"/>
              <a:t>LA POSIBILIDAD DE USAR LA SALUD DE ASSANGE, COMO PRETEXTO DE INTERVENCIÓN EN LA EMBAJADA O QUE ASSANGE SALGA DE LA MISMA. </a:t>
            </a:r>
            <a:endParaRPr lang="es-ES" sz="900" b="1" dirty="0"/>
          </a:p>
        </p:txBody>
      </p:sp>
      <p:cxnSp>
        <p:nvCxnSpPr>
          <p:cNvPr id="27" name="26 Conector recto de flecha"/>
          <p:cNvCxnSpPr>
            <a:stCxn id="16" idx="3"/>
            <a:endCxn id="25" idx="1"/>
          </p:cNvCxnSpPr>
          <p:nvPr/>
        </p:nvCxnSpPr>
        <p:spPr>
          <a:xfrm flipV="1">
            <a:off x="2915816" y="4401108"/>
            <a:ext cx="792088" cy="115212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 de flecha"/>
          <p:cNvCxnSpPr/>
          <p:nvPr/>
        </p:nvCxnSpPr>
        <p:spPr>
          <a:xfrm flipV="1">
            <a:off x="4499992" y="4941168"/>
            <a:ext cx="0" cy="288032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1757</TotalTime>
  <Words>621</Words>
  <Application>Microsoft Office PowerPoint</Application>
  <PresentationFormat>Presentación en pantalla (4:3)</PresentationFormat>
  <Paragraphs>50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Viajes</vt:lpstr>
      <vt:lpstr>Diapositiva 1</vt:lpstr>
      <vt:lpstr>Diapositiva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cperez</dc:creator>
  <cp:lastModifiedBy>candrade</cp:lastModifiedBy>
  <cp:revision>98</cp:revision>
  <dcterms:created xsi:type="dcterms:W3CDTF">2012-08-21T00:08:19Z</dcterms:created>
  <dcterms:modified xsi:type="dcterms:W3CDTF">2012-08-29T17:41:32Z</dcterms:modified>
</cp:coreProperties>
</file>