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7" d="100"/>
          <a:sy n="117" d="100"/>
        </p:scale>
        <p:origin x="-233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2381250"/>
          </a:xfrm>
        </p:spPr>
        <p:txBody>
          <a:bodyPr>
            <a:normAutofit fontScale="90000"/>
          </a:bodyPr>
          <a:lstStyle/>
          <a:p>
            <a:r>
              <a:rPr lang="en-US" dirty="0" smtClean="0"/>
              <a:t>PREZENTARE SUCCINTA PENTRU ADMINISTRAREA IN CONDITII OPTIME A VACCINURILOR ANTI COVID-19</a:t>
            </a:r>
            <a:endParaRPr lang="en-US" dirty="0"/>
          </a:p>
        </p:txBody>
      </p:sp>
      <p:sp>
        <p:nvSpPr>
          <p:cNvPr id="3" name="Subtitle 2"/>
          <p:cNvSpPr>
            <a:spLocks noGrp="1"/>
          </p:cNvSpPr>
          <p:nvPr>
            <p:ph type="subTitle" idx="1"/>
          </p:nvPr>
        </p:nvSpPr>
        <p:spPr/>
        <p:txBody>
          <a:bodyPr/>
          <a:lstStyle/>
          <a:p>
            <a:r>
              <a:rPr lang="en-US" dirty="0" smtClean="0"/>
              <a:t>DATELE SUNT PRELUATE DIN RAPOARTELE CDD EMA SI STUDIILE EVALUATE DESPRE VACCINURI</a:t>
            </a:r>
            <a:endParaRPr lang="en-US" dirty="0"/>
          </a:p>
        </p:txBody>
      </p:sp>
    </p:spTree>
    <p:extLst>
      <p:ext uri="{BB962C8B-B14F-4D97-AF65-F5344CB8AC3E}">
        <p14:creationId xmlns:p14="http://schemas.microsoft.com/office/powerpoint/2010/main" val="2481741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400" dirty="0" smtClean="0">
                <a:solidFill>
                  <a:srgbClr val="FF0000"/>
                </a:solidFill>
              </a:rPr>
              <a:t>GRUPURILE DE RISC PE GEN SI VARSTA PENTRU CELE 2 TIPURI DE VACCIN MRNA(MESAGER ARN) SI VIRUS ATENUAT (ADENOVIRUS)</a:t>
            </a:r>
            <a:endParaRPr lang="en-US" sz="2400"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066800"/>
            <a:ext cx="7721315" cy="5059363"/>
          </a:xfrm>
        </p:spPr>
      </p:pic>
      <p:sp>
        <p:nvSpPr>
          <p:cNvPr id="5" name="TextBox 4"/>
          <p:cNvSpPr txBox="1"/>
          <p:nvPr/>
        </p:nvSpPr>
        <p:spPr>
          <a:xfrm>
            <a:off x="685800" y="6324600"/>
            <a:ext cx="6553200" cy="369332"/>
          </a:xfrm>
          <a:prstGeom prst="rect">
            <a:avLst/>
          </a:prstGeom>
          <a:noFill/>
        </p:spPr>
        <p:txBody>
          <a:bodyPr wrap="square" rtlCol="0">
            <a:spAutoFit/>
          </a:bodyPr>
          <a:lstStyle/>
          <a:p>
            <a:r>
              <a:rPr lang="en-US" dirty="0" err="1" smtClean="0">
                <a:solidFill>
                  <a:srgbClr val="FF0000"/>
                </a:solidFill>
              </a:rPr>
              <a:t>Atentie</a:t>
            </a:r>
            <a:r>
              <a:rPr lang="en-US" dirty="0" smtClean="0">
                <a:solidFill>
                  <a:srgbClr val="FF0000"/>
                </a:solidFill>
              </a:rPr>
              <a:t>: a nu se </a:t>
            </a:r>
            <a:r>
              <a:rPr lang="en-US" dirty="0" err="1" smtClean="0">
                <a:solidFill>
                  <a:srgbClr val="FF0000"/>
                </a:solidFill>
              </a:rPr>
              <a:t>folosi</a:t>
            </a:r>
            <a:r>
              <a:rPr lang="en-US" dirty="0" smtClean="0">
                <a:solidFill>
                  <a:srgbClr val="FF0000"/>
                </a:solidFill>
              </a:rPr>
              <a:t> </a:t>
            </a:r>
            <a:r>
              <a:rPr lang="en-US" dirty="0" err="1" smtClean="0">
                <a:solidFill>
                  <a:srgbClr val="FF0000"/>
                </a:solidFill>
              </a:rPr>
              <a:t>Heparina</a:t>
            </a:r>
            <a:r>
              <a:rPr lang="en-US" dirty="0" smtClean="0">
                <a:solidFill>
                  <a:srgbClr val="FF0000"/>
                </a:solidFill>
              </a:rPr>
              <a:t> ca </a:t>
            </a:r>
            <a:r>
              <a:rPr lang="en-US" dirty="0" err="1" smtClean="0">
                <a:solidFill>
                  <a:srgbClr val="FF0000"/>
                </a:solidFill>
              </a:rPr>
              <a:t>anticuagulant</a:t>
            </a:r>
            <a:endParaRPr lang="en-US" dirty="0">
              <a:solidFill>
                <a:srgbClr val="FF0000"/>
              </a:solidFill>
            </a:endParaRPr>
          </a:p>
        </p:txBody>
      </p:sp>
    </p:spTree>
    <p:extLst>
      <p:ext uri="{BB962C8B-B14F-4D97-AF65-F5344CB8AC3E}">
        <p14:creationId xmlns:p14="http://schemas.microsoft.com/office/powerpoint/2010/main" val="124865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752600"/>
          </a:xfrm>
        </p:spPr>
        <p:txBody>
          <a:bodyPr>
            <a:normAutofit fontScale="90000"/>
          </a:bodyPr>
          <a:lstStyle/>
          <a:p>
            <a:r>
              <a:rPr lang="en-US" sz="2800" dirty="0" smtClean="0">
                <a:solidFill>
                  <a:srgbClr val="FF0000"/>
                </a:solidFill>
              </a:rPr>
              <a:t>EFICACITATEA CELOR 3 VACCINURI DUPA PERIOADE:</a:t>
            </a:r>
            <a:br>
              <a:rPr lang="en-US" sz="2800" dirty="0" smtClean="0">
                <a:solidFill>
                  <a:srgbClr val="FF0000"/>
                </a:solidFill>
              </a:rPr>
            </a:br>
            <a:r>
              <a:rPr lang="en-US" sz="2800" dirty="0" smtClean="0">
                <a:solidFill>
                  <a:srgbClr val="FF0000"/>
                </a:solidFill>
              </a:rPr>
              <a:t>1. INTREAGA PERIOADA</a:t>
            </a:r>
            <a:br>
              <a:rPr lang="en-US" sz="2800" dirty="0" smtClean="0">
                <a:solidFill>
                  <a:srgbClr val="FF0000"/>
                </a:solidFill>
              </a:rPr>
            </a:br>
            <a:r>
              <a:rPr lang="en-US" sz="2800" dirty="0" smtClean="0">
                <a:solidFill>
                  <a:srgbClr val="FF0000"/>
                </a:solidFill>
              </a:rPr>
              <a:t>2. PERIOADA 14-120 DE ZILE DUPA VACCINARE</a:t>
            </a:r>
            <a:br>
              <a:rPr lang="en-US" sz="2800" dirty="0" smtClean="0">
                <a:solidFill>
                  <a:srgbClr val="FF0000"/>
                </a:solidFill>
              </a:rPr>
            </a:br>
            <a:r>
              <a:rPr lang="en-US" sz="2800" dirty="0" smtClean="0">
                <a:solidFill>
                  <a:srgbClr val="FF0000"/>
                </a:solidFill>
              </a:rPr>
              <a:t>3.PERIOADA DE DUPA 120 DE ZILE DE LA VACCINARE</a:t>
            </a:r>
            <a:br>
              <a:rPr lang="en-US" sz="2800" dirty="0" smtClean="0">
                <a:solidFill>
                  <a:srgbClr val="FF0000"/>
                </a:solidFill>
              </a:rPr>
            </a:br>
            <a:endParaRPr lang="en-US" sz="2800" dirty="0">
              <a:solidFill>
                <a:srgbClr val="FF000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80352"/>
            <a:ext cx="8229600" cy="4949047"/>
          </a:xfrm>
        </p:spPr>
      </p:pic>
    </p:spTree>
    <p:extLst>
      <p:ext uri="{BB962C8B-B14F-4D97-AF65-F5344CB8AC3E}">
        <p14:creationId xmlns:p14="http://schemas.microsoft.com/office/powerpoint/2010/main" val="3820297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EFICACITATEA GENERALA A CELOR 3 VACCINAURI</a:t>
            </a:r>
            <a:endParaRPr lang="en-US"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58806"/>
            <a:ext cx="8229600" cy="4618193"/>
          </a:xfrm>
        </p:spPr>
      </p:pic>
    </p:spTree>
    <p:extLst>
      <p:ext uri="{BB962C8B-B14F-4D97-AF65-F5344CB8AC3E}">
        <p14:creationId xmlns:p14="http://schemas.microsoft.com/office/powerpoint/2010/main" val="206127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MORTALITATEA DUPA VARSTA PENTRU BOALA COVID-19</a:t>
            </a:r>
            <a:endParaRPr lang="en-US" dirty="0">
              <a:solidFill>
                <a:srgbClr val="FF0000"/>
              </a:solidFill>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43000" y="1524000"/>
            <a:ext cx="7162799" cy="4678364"/>
          </a:xfrm>
        </p:spPr>
      </p:pic>
    </p:spTree>
    <p:extLst>
      <p:ext uri="{BB962C8B-B14F-4D97-AF65-F5344CB8AC3E}">
        <p14:creationId xmlns:p14="http://schemas.microsoft.com/office/powerpoint/2010/main" val="671493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BALANTA DINTRE BENEFICIILE SI PERICOLELE VACCINULUI ASTRA-ZENECA</a:t>
            </a:r>
            <a:endParaRPr lang="en-US" sz="3200"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8687" y="1600201"/>
            <a:ext cx="7286625" cy="4190999"/>
          </a:xfrm>
        </p:spPr>
      </p:pic>
      <p:sp>
        <p:nvSpPr>
          <p:cNvPr id="6" name="TextBox 5"/>
          <p:cNvSpPr txBox="1"/>
          <p:nvPr/>
        </p:nvSpPr>
        <p:spPr>
          <a:xfrm>
            <a:off x="609600" y="6248400"/>
            <a:ext cx="7924800" cy="523220"/>
          </a:xfrm>
          <a:prstGeom prst="rect">
            <a:avLst/>
          </a:prstGeom>
          <a:noFill/>
        </p:spPr>
        <p:txBody>
          <a:bodyPr wrap="square" rtlCol="0">
            <a:spAutoFit/>
          </a:bodyPr>
          <a:lstStyle/>
          <a:p>
            <a:r>
              <a:rPr lang="en-US" sz="1400" dirty="0" smtClean="0">
                <a:solidFill>
                  <a:srgbClr val="FF0000"/>
                </a:solidFill>
              </a:rPr>
              <a:t>IMPORTANT: Se </a:t>
            </a:r>
            <a:r>
              <a:rPr lang="en-US" sz="1400" dirty="0" err="1" smtClean="0">
                <a:solidFill>
                  <a:srgbClr val="FF0000"/>
                </a:solidFill>
              </a:rPr>
              <a:t>observa</a:t>
            </a:r>
            <a:r>
              <a:rPr lang="en-US" sz="1400" dirty="0" smtClean="0">
                <a:solidFill>
                  <a:srgbClr val="FF0000"/>
                </a:solidFill>
              </a:rPr>
              <a:t>  un </a:t>
            </a:r>
            <a:r>
              <a:rPr lang="en-US" sz="1400" dirty="0" err="1" smtClean="0">
                <a:solidFill>
                  <a:srgbClr val="FF0000"/>
                </a:solidFill>
              </a:rPr>
              <a:t>risc</a:t>
            </a:r>
            <a:r>
              <a:rPr lang="en-US" sz="1400" dirty="0" smtClean="0">
                <a:solidFill>
                  <a:srgbClr val="FF0000"/>
                </a:solidFill>
              </a:rPr>
              <a:t> </a:t>
            </a:r>
            <a:r>
              <a:rPr lang="en-US" sz="1400" dirty="0" err="1" smtClean="0">
                <a:solidFill>
                  <a:srgbClr val="FF0000"/>
                </a:solidFill>
              </a:rPr>
              <a:t>mai</a:t>
            </a:r>
            <a:r>
              <a:rPr lang="en-US" sz="1400" dirty="0" smtClean="0">
                <a:solidFill>
                  <a:srgbClr val="FF0000"/>
                </a:solidFill>
              </a:rPr>
              <a:t> mare </a:t>
            </a:r>
            <a:r>
              <a:rPr lang="en-US" sz="1400" dirty="0" err="1" smtClean="0">
                <a:solidFill>
                  <a:srgbClr val="FF0000"/>
                </a:solidFill>
              </a:rPr>
              <a:t>decat</a:t>
            </a:r>
            <a:r>
              <a:rPr lang="en-US" sz="1400" dirty="0" smtClean="0">
                <a:solidFill>
                  <a:srgbClr val="FF0000"/>
                </a:solidFill>
              </a:rPr>
              <a:t> </a:t>
            </a:r>
            <a:r>
              <a:rPr lang="en-US" sz="1400" dirty="0" err="1" smtClean="0">
                <a:solidFill>
                  <a:srgbClr val="FF0000"/>
                </a:solidFill>
              </a:rPr>
              <a:t>beneficiu</a:t>
            </a:r>
            <a:r>
              <a:rPr lang="en-US" sz="1400" dirty="0" smtClean="0">
                <a:solidFill>
                  <a:srgbClr val="FF0000"/>
                </a:solidFill>
              </a:rPr>
              <a:t> la </a:t>
            </a:r>
            <a:r>
              <a:rPr lang="en-US" sz="1400" dirty="0" err="1" smtClean="0">
                <a:solidFill>
                  <a:srgbClr val="FF0000"/>
                </a:solidFill>
              </a:rPr>
              <a:t>categoria</a:t>
            </a:r>
            <a:r>
              <a:rPr lang="en-US" sz="1400" dirty="0" smtClean="0">
                <a:solidFill>
                  <a:srgbClr val="FF0000"/>
                </a:solidFill>
              </a:rPr>
              <a:t> de </a:t>
            </a:r>
            <a:r>
              <a:rPr lang="en-US" sz="1400" dirty="0" err="1" smtClean="0">
                <a:solidFill>
                  <a:srgbClr val="FF0000"/>
                </a:solidFill>
              </a:rPr>
              <a:t>varsta</a:t>
            </a:r>
            <a:r>
              <a:rPr lang="en-US" sz="1400" dirty="0" smtClean="0">
                <a:solidFill>
                  <a:srgbClr val="FF0000"/>
                </a:solidFill>
              </a:rPr>
              <a:t> 20-29 </a:t>
            </a:r>
            <a:r>
              <a:rPr lang="en-US" sz="1400" dirty="0" err="1" smtClean="0">
                <a:solidFill>
                  <a:srgbClr val="FF0000"/>
                </a:solidFill>
              </a:rPr>
              <a:t>ani</a:t>
            </a:r>
            <a:r>
              <a:rPr lang="en-US" sz="1400" dirty="0" smtClean="0">
                <a:solidFill>
                  <a:srgbClr val="FF0000"/>
                </a:solidFill>
              </a:rPr>
              <a:t>, cine </a:t>
            </a:r>
            <a:r>
              <a:rPr lang="en-US" sz="1400" dirty="0" err="1" smtClean="0">
                <a:solidFill>
                  <a:srgbClr val="FF0000"/>
                </a:solidFill>
              </a:rPr>
              <a:t>vrea</a:t>
            </a:r>
            <a:r>
              <a:rPr lang="en-US" sz="1400" dirty="0" smtClean="0">
                <a:solidFill>
                  <a:srgbClr val="FF0000"/>
                </a:solidFill>
              </a:rPr>
              <a:t> </a:t>
            </a:r>
            <a:r>
              <a:rPr lang="en-US" sz="1400" dirty="0" err="1" smtClean="0">
                <a:solidFill>
                  <a:srgbClr val="FF0000"/>
                </a:solidFill>
              </a:rPr>
              <a:t>sa</a:t>
            </a:r>
            <a:r>
              <a:rPr lang="en-US" sz="1400" dirty="0" smtClean="0">
                <a:solidFill>
                  <a:srgbClr val="FF0000"/>
                </a:solidFill>
              </a:rPr>
              <a:t> se </a:t>
            </a:r>
            <a:r>
              <a:rPr lang="en-US" sz="1400" dirty="0" err="1" smtClean="0">
                <a:solidFill>
                  <a:srgbClr val="FF0000"/>
                </a:solidFill>
              </a:rPr>
              <a:t>imunizeze</a:t>
            </a:r>
            <a:r>
              <a:rPr lang="en-US" sz="1400" dirty="0" smtClean="0">
                <a:solidFill>
                  <a:srgbClr val="FF0000"/>
                </a:solidFill>
              </a:rPr>
              <a:t> la </a:t>
            </a:r>
            <a:r>
              <a:rPr lang="en-US" sz="1400" dirty="0" err="1" smtClean="0">
                <a:solidFill>
                  <a:srgbClr val="FF0000"/>
                </a:solidFill>
              </a:rPr>
              <a:t>aceasta</a:t>
            </a:r>
            <a:r>
              <a:rPr lang="en-US" sz="1400" dirty="0" smtClean="0">
                <a:solidFill>
                  <a:srgbClr val="FF0000"/>
                </a:solidFill>
              </a:rPr>
              <a:t> </a:t>
            </a:r>
            <a:r>
              <a:rPr lang="en-US" sz="1400" dirty="0" err="1" smtClean="0">
                <a:solidFill>
                  <a:srgbClr val="FF0000"/>
                </a:solidFill>
              </a:rPr>
              <a:t>varsta</a:t>
            </a:r>
            <a:r>
              <a:rPr lang="en-US" sz="1400" dirty="0" smtClean="0">
                <a:solidFill>
                  <a:srgbClr val="FF0000"/>
                </a:solidFill>
              </a:rPr>
              <a:t>  </a:t>
            </a:r>
            <a:r>
              <a:rPr lang="en-US" sz="1400" dirty="0" err="1" smtClean="0">
                <a:solidFill>
                  <a:srgbClr val="FF0000"/>
                </a:solidFill>
              </a:rPr>
              <a:t>sa</a:t>
            </a:r>
            <a:r>
              <a:rPr lang="en-US" sz="1400" dirty="0" smtClean="0">
                <a:solidFill>
                  <a:srgbClr val="FF0000"/>
                </a:solidFill>
              </a:rPr>
              <a:t> </a:t>
            </a:r>
            <a:r>
              <a:rPr lang="en-US" sz="1400" dirty="0" err="1" smtClean="0">
                <a:solidFill>
                  <a:srgbClr val="FF0000"/>
                </a:solidFill>
              </a:rPr>
              <a:t>cerceteze</a:t>
            </a:r>
            <a:r>
              <a:rPr lang="en-US" sz="1400" dirty="0" smtClean="0">
                <a:solidFill>
                  <a:srgbClr val="FF0000"/>
                </a:solidFill>
              </a:rPr>
              <a:t> </a:t>
            </a:r>
            <a:r>
              <a:rPr lang="en-US" sz="1400" dirty="0" err="1" smtClean="0">
                <a:solidFill>
                  <a:srgbClr val="FF0000"/>
                </a:solidFill>
              </a:rPr>
              <a:t>tabelul</a:t>
            </a:r>
            <a:r>
              <a:rPr lang="en-US" sz="1400" dirty="0" smtClean="0">
                <a:solidFill>
                  <a:srgbClr val="FF0000"/>
                </a:solidFill>
              </a:rPr>
              <a:t> 1, in care se </a:t>
            </a:r>
            <a:r>
              <a:rPr lang="en-US" sz="1400" dirty="0" err="1" smtClean="0">
                <a:solidFill>
                  <a:srgbClr val="FF0000"/>
                </a:solidFill>
              </a:rPr>
              <a:t>prezinta</a:t>
            </a:r>
            <a:r>
              <a:rPr lang="en-US" sz="1400" dirty="0" smtClean="0">
                <a:solidFill>
                  <a:srgbClr val="FF0000"/>
                </a:solidFill>
              </a:rPr>
              <a:t> </a:t>
            </a:r>
            <a:r>
              <a:rPr lang="en-US" sz="1400" dirty="0" err="1" smtClean="0">
                <a:solidFill>
                  <a:srgbClr val="FF0000"/>
                </a:solidFill>
              </a:rPr>
              <a:t>riscurile</a:t>
            </a:r>
            <a:r>
              <a:rPr lang="en-US" sz="1400" dirty="0" smtClean="0">
                <a:solidFill>
                  <a:srgbClr val="FF0000"/>
                </a:solidFill>
              </a:rPr>
              <a:t> </a:t>
            </a:r>
            <a:r>
              <a:rPr lang="en-US" sz="1400" dirty="0" err="1" smtClean="0">
                <a:solidFill>
                  <a:srgbClr val="FF0000"/>
                </a:solidFill>
              </a:rPr>
              <a:t>pe</a:t>
            </a:r>
            <a:r>
              <a:rPr lang="en-US" sz="1400" dirty="0" smtClean="0">
                <a:solidFill>
                  <a:srgbClr val="FF0000"/>
                </a:solidFill>
              </a:rPr>
              <a:t> </a:t>
            </a:r>
            <a:r>
              <a:rPr lang="en-US" sz="1400" dirty="0" err="1" smtClean="0">
                <a:solidFill>
                  <a:srgbClr val="FF0000"/>
                </a:solidFill>
              </a:rPr>
              <a:t>varsta</a:t>
            </a:r>
            <a:r>
              <a:rPr lang="en-US" sz="1400" dirty="0" smtClean="0">
                <a:solidFill>
                  <a:srgbClr val="FF0000"/>
                </a:solidFill>
              </a:rPr>
              <a:t> </a:t>
            </a:r>
            <a:r>
              <a:rPr lang="en-US" sz="1400" dirty="0" err="1" smtClean="0">
                <a:solidFill>
                  <a:srgbClr val="FF0000"/>
                </a:solidFill>
              </a:rPr>
              <a:t>si</a:t>
            </a:r>
            <a:r>
              <a:rPr lang="en-US" sz="1400" dirty="0" smtClean="0">
                <a:solidFill>
                  <a:srgbClr val="FF0000"/>
                </a:solidFill>
              </a:rPr>
              <a:t> gen.</a:t>
            </a:r>
            <a:endParaRPr lang="en-US" sz="1400" dirty="0">
              <a:solidFill>
                <a:srgbClr val="FF0000"/>
              </a:solidFill>
            </a:endParaRPr>
          </a:p>
        </p:txBody>
      </p:sp>
    </p:spTree>
    <p:extLst>
      <p:ext uri="{BB962C8B-B14F-4D97-AF65-F5344CB8AC3E}">
        <p14:creationId xmlns:p14="http://schemas.microsoft.com/office/powerpoint/2010/main" val="119261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FF0000"/>
                </a:solidFill>
              </a:rPr>
              <a:t>DESPRE DATELE DE LA VAERS</a:t>
            </a:r>
            <a:endParaRPr lang="en-US" dirty="0">
              <a:solidFill>
                <a:srgbClr val="FF0000"/>
              </a:solidFill>
            </a:endParaRPr>
          </a:p>
        </p:txBody>
      </p:sp>
      <p:sp>
        <p:nvSpPr>
          <p:cNvPr id="3" name="Content Placeholder 2"/>
          <p:cNvSpPr>
            <a:spLocks noGrp="1"/>
          </p:cNvSpPr>
          <p:nvPr>
            <p:ph idx="1"/>
          </p:nvPr>
        </p:nvSpPr>
        <p:spPr>
          <a:xfrm>
            <a:off x="457200" y="1219200"/>
            <a:ext cx="8229600" cy="5334000"/>
          </a:xfrm>
        </p:spPr>
        <p:txBody>
          <a:bodyPr>
            <a:normAutofit/>
          </a:bodyPr>
          <a:lstStyle/>
          <a:p>
            <a:r>
              <a:rPr lang="vi-VN" sz="900" dirty="0"/>
              <a:t>Mesaj de intampinare VAERS</a:t>
            </a:r>
          </a:p>
          <a:p>
            <a:endParaRPr lang="vi-VN" sz="900" dirty="0"/>
          </a:p>
          <a:p>
            <a:r>
              <a:rPr lang="vi-VN" sz="900" dirty="0"/>
              <a:t>Disclaimer</a:t>
            </a:r>
          </a:p>
          <a:p>
            <a:endParaRPr lang="vi-VN" sz="900" dirty="0"/>
          </a:p>
          <a:p>
            <a:r>
              <a:rPr lang="vi-VN" sz="900" dirty="0"/>
              <a:t>VAERS acceptă rapoarte de evenimente adverse și reacții care apar în urma vaccinării. Furnizorii de servicii medicale, producătorii de vaccinuri și publicul pot trimite rapoarte către VAERS. Deși foarte important în monitorizarea siguranței vaccinului</a:t>
            </a:r>
            <a:r>
              <a:rPr lang="vi-VN" sz="900" dirty="0">
                <a:solidFill>
                  <a:srgbClr val="FF0000"/>
                </a:solidFill>
              </a:rPr>
              <a:t>, rapoartele VAERS nu pot fi utilizate singure pentru a determina dacă un vaccin a cauzat sau a contribuit la un eveniment sau o boală adversă</a:t>
            </a:r>
            <a:r>
              <a:rPr lang="vi-VN" sz="900" u="sng" dirty="0">
                <a:solidFill>
                  <a:srgbClr val="FF0000"/>
                </a:solidFill>
              </a:rPr>
              <a:t>. Rapoartele pot conține informații incomplete, inexacte, întâmplătoare sau neverificabile. Majoritatea rapoartelor către VAERS sunt voluntare, ceea ce înseamnă că sunt supuse prejudecăților. Acest lucru creează limitări specifice cu privire la modul în care datele pot fi utilizate științific. Datele din rapoartele VAERS ar trebui să fie întotdeauna interpretate având în vedere aceste limitări.</a:t>
            </a:r>
          </a:p>
          <a:p>
            <a:r>
              <a:rPr lang="vi-VN" sz="900" dirty="0"/>
              <a:t>Punctele forte ale VAERS sunt că acesta este național în domeniul de aplicare și poate oferi rapid o avertizare timpurie a unei probleme de siguranță cu un vaccin. Ca parte a abordării multi-sistem a CDC și FDA pentru monitorizarea siguranței vaccinului post-licensure, VAERS este conceput pentru a detecta rapid modele neobișnuite sau neașteptate de evenimente adverse, cunoscute și sub numele de "semnale de siguranță". Dacă se găsește un semnal de siguranță în VAERS, se pot face studii suplimentare în sistemele de siguranță, cum ar fi CDC Vaccine Safety Datalink (VSD) sau proiectul de evaluare clinică a siguranței imunizării (CISA). Aceste sisteme nu au aceleași limitări ca VAERS și pot evalua mai bine riscurile pentru sănătate și posibilele conexiuni dintre evenimentele adverse și un vaccin.</a:t>
            </a:r>
          </a:p>
          <a:p>
            <a:endParaRPr lang="vi-VN" sz="900" dirty="0"/>
          </a:p>
          <a:p>
            <a:r>
              <a:rPr lang="vi-VN" sz="900" dirty="0"/>
              <a:t>Considerații cheie și limitări ale datelor VAERS:</a:t>
            </a:r>
          </a:p>
          <a:p>
            <a:endParaRPr lang="vi-VN" sz="900" dirty="0"/>
          </a:p>
          <a:p>
            <a:r>
              <a:rPr lang="vi-VN" sz="900" dirty="0"/>
              <a:t>Furnizorii de vaccinuri sunt încurajați să raporteze orice problemă de sănătate semnificativă clinic după vaccinare către VAERS, indiferent dacă ei cred sau nu că vaccinul a fost cauza.</a:t>
            </a:r>
          </a:p>
          <a:p>
            <a:r>
              <a:rPr lang="vi-VN" sz="900" u="sng" dirty="0">
                <a:solidFill>
                  <a:srgbClr val="FF0000"/>
                </a:solidFill>
              </a:rPr>
              <a:t>Rapoartele pot include informații incomplete, inexacte, întâmplătoare și neverificate.</a:t>
            </a:r>
          </a:p>
          <a:p>
            <a:r>
              <a:rPr lang="vi-VN" sz="900" u="sng" dirty="0">
                <a:solidFill>
                  <a:srgbClr val="FF0000"/>
                </a:solidFill>
              </a:rPr>
              <a:t>Numărul de rapoarte în sine nu poate fi interpretat sau utilizat pentru a ajunge la concluzii cu privire la existența, gravitatea, frecvența sau ratele problemelor asociate cu vaccinurile.</a:t>
            </a:r>
          </a:p>
          <a:p>
            <a:r>
              <a:rPr lang="vi-VN" sz="900" dirty="0"/>
              <a:t>Datele VAERS se limitează la rapoartele privind evenimentele adverse ale vaccinului primite între 1990 și cea mai recentă dată pentru care sunt disponibile date.</a:t>
            </a:r>
          </a:p>
          <a:p>
            <a:r>
              <a:rPr lang="vi-VN" sz="900" u="sng" dirty="0">
                <a:solidFill>
                  <a:srgbClr val="FF0000"/>
                </a:solidFill>
              </a:rPr>
              <a:t>Datele VAERS nu reprezintă toate informațiile cunoscute privind siguranța unui vaccin și ar trebui interpretate în contextul altor informații științifice</a:t>
            </a:r>
            <a:r>
              <a:rPr lang="vi-VN" sz="900" dirty="0"/>
              <a:t>.</a:t>
            </a:r>
          </a:p>
          <a:p>
            <a:r>
              <a:rPr lang="vi-VN" sz="900" dirty="0"/>
              <a:t>Datele VAERS disponibile publicului includ numai datele raportului inițial către VAERS. Datele actualizate care conțin date din fișele medicale și corecțiile raportate în timpul monitorizării sunt utilizate de guvern pentru analiză. Cu toate acestea, din numeroase motive, inclusiv coerența datelor, aceste date modificate nu sunt disponibile publicului.</a:t>
            </a:r>
            <a:endParaRPr lang="en-US" sz="900" dirty="0"/>
          </a:p>
        </p:txBody>
      </p:sp>
    </p:spTree>
    <p:extLst>
      <p:ext uri="{BB962C8B-B14F-4D97-AF65-F5344CB8AC3E}">
        <p14:creationId xmlns:p14="http://schemas.microsoft.com/office/powerpoint/2010/main" val="3593540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solidFill>
                  <a:srgbClr val="FF0000"/>
                </a:solidFill>
              </a:rPr>
              <a:t>SURSE FOLOSITE PENTRU INTOCMIREA GRAFICELOR</a:t>
            </a:r>
            <a:endParaRPr lang="en-US" b="1" i="1" u="sng" dirty="0">
              <a:solidFill>
                <a:srgbClr val="FF0000"/>
              </a:solidFill>
            </a:endParaRPr>
          </a:p>
        </p:txBody>
      </p:sp>
      <p:sp>
        <p:nvSpPr>
          <p:cNvPr id="3" name="Content Placeholder 2"/>
          <p:cNvSpPr>
            <a:spLocks noGrp="1"/>
          </p:cNvSpPr>
          <p:nvPr>
            <p:ph idx="1"/>
          </p:nvPr>
        </p:nvSpPr>
        <p:spPr>
          <a:xfrm>
            <a:off x="381000" y="1600200"/>
            <a:ext cx="8458200" cy="4724400"/>
          </a:xfrm>
        </p:spPr>
        <p:txBody>
          <a:bodyPr>
            <a:normAutofit fontScale="55000" lnSpcReduction="20000"/>
          </a:bodyPr>
          <a:lstStyle/>
          <a:p>
            <a:r>
              <a:rPr lang="fr-FR" dirty="0" smtClean="0"/>
              <a:t>https</a:t>
            </a:r>
            <a:r>
              <a:rPr lang="fr-FR" dirty="0"/>
              <a:t>://wonder.cdc.gov/controller/datarequest/D8;jsessionid=D55822FE3A03BA4E0FF7B5622BA4</a:t>
            </a:r>
          </a:p>
          <a:p>
            <a:r>
              <a:rPr lang="fr-FR" dirty="0"/>
              <a:t>https://www.cdc.gov/vaccines/acip/meetings/downloads/slides-2021-02/28-03-01/05-covid-Shimabukuro.pdf</a:t>
            </a:r>
          </a:p>
          <a:p>
            <a:r>
              <a:rPr lang="fr-FR" dirty="0"/>
              <a:t>https://www.bloomberg.com/graphics/covid-vaccine-tracker-global-distribution/</a:t>
            </a:r>
          </a:p>
          <a:p>
            <a:r>
              <a:rPr lang="fr-FR" dirty="0"/>
              <a:t>https://covid.cdc.gov/covid-data-tracker/#vaccinations_vacc-total-admin-rate-total</a:t>
            </a:r>
          </a:p>
          <a:p>
            <a:r>
              <a:rPr lang="fr-FR" dirty="0"/>
              <a:t>https://www.cdc.gov/vaccines/acip/meetings/downloads/slides-2021-04-23/03-COVID-Shimabukuro-508.pdf</a:t>
            </a:r>
          </a:p>
          <a:p>
            <a:r>
              <a:rPr lang="fr-FR" dirty="0"/>
              <a:t>https://www.aappublications.org/news/2021/06/10/covid-vaccine-myocarditis-rates-061021</a:t>
            </a:r>
          </a:p>
          <a:p>
            <a:r>
              <a:rPr lang="fr-FR" dirty="0"/>
              <a:t>https://www.cdc.gov/vaccines/covid-19/clinical-considerations/myocarditis.html</a:t>
            </a:r>
          </a:p>
          <a:p>
            <a:r>
              <a:rPr lang="fr-FR" dirty="0"/>
              <a:t>https://www.cdc.gov/vaccines/hcp/acip-recs/vacc-specific/covid-19.html</a:t>
            </a:r>
          </a:p>
          <a:p>
            <a:r>
              <a:rPr lang="fr-FR" dirty="0"/>
              <a:t>https://www.cdc.gov/media/releases/2021/p0924-booster-recommendations-.html</a:t>
            </a:r>
          </a:p>
          <a:p>
            <a:r>
              <a:rPr lang="fr-FR" dirty="0"/>
              <a:t>https://www.dw.com/ro/coronavirus-care-sunt-grupurile-cele-mai-vulnerabile-%C8%99i-de-ce/a-52719556</a:t>
            </a:r>
            <a:endParaRPr lang="en-US" dirty="0"/>
          </a:p>
        </p:txBody>
      </p:sp>
    </p:spTree>
    <p:extLst>
      <p:ext uri="{BB962C8B-B14F-4D97-AF65-F5344CB8AC3E}">
        <p14:creationId xmlns:p14="http://schemas.microsoft.com/office/powerpoint/2010/main" val="3876351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612</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PREZENTARE SUCCINTA PENTRU ADMINISTRAREA IN CONDITII OPTIME A VACCINURILOR ANTI COVID-19</vt:lpstr>
      <vt:lpstr>GRUPURILE DE RISC PE GEN SI VARSTA PENTRU CELE 2 TIPURI DE VACCIN MRNA(MESAGER ARN) SI VIRUS ATENUAT (ADENOVIRUS)</vt:lpstr>
      <vt:lpstr>EFICACITATEA CELOR 3 VACCINURI DUPA PERIOADE: 1. INTREAGA PERIOADA 2. PERIOADA 14-120 DE ZILE DUPA VACCINARE 3.PERIOADA DE DUPA 120 DE ZILE DE LA VACCINARE </vt:lpstr>
      <vt:lpstr>EFICACITATEA GENERALA A CELOR 3 VACCINAURI</vt:lpstr>
      <vt:lpstr>MORTALITATEA DUPA VARSTA PENTRU BOALA COVID-19</vt:lpstr>
      <vt:lpstr>BALANTA DINTRE BENEFICIILE SI PERICOLELE VACCINULUI ASTRA-ZENECA</vt:lpstr>
      <vt:lpstr>DESPRE DATELE DE LA VAERS</vt:lpstr>
      <vt:lpstr>SURSE FOLOSITE PENTRU INTOCMIREA GRAFICELOR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 Paisie</dc:creator>
  <cp:lastModifiedBy>Pr Paisie</cp:lastModifiedBy>
  <cp:revision>3</cp:revision>
  <dcterms:created xsi:type="dcterms:W3CDTF">2006-08-16T00:00:00Z</dcterms:created>
  <dcterms:modified xsi:type="dcterms:W3CDTF">2021-11-01T04:26:14Z</dcterms:modified>
</cp:coreProperties>
</file>